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65" r:id="rId2"/>
    <p:sldId id="483" r:id="rId3"/>
    <p:sldId id="525" r:id="rId4"/>
    <p:sldId id="565" r:id="rId5"/>
    <p:sldId id="566" r:id="rId6"/>
    <p:sldId id="528" r:id="rId7"/>
    <p:sldId id="571" r:id="rId8"/>
    <p:sldId id="572" r:id="rId9"/>
    <p:sldId id="579" r:id="rId10"/>
    <p:sldId id="578" r:id="rId11"/>
    <p:sldId id="573" r:id="rId12"/>
    <p:sldId id="574" r:id="rId13"/>
    <p:sldId id="582" r:id="rId14"/>
    <p:sldId id="568" r:id="rId15"/>
    <p:sldId id="597" r:id="rId16"/>
    <p:sldId id="598" r:id="rId17"/>
    <p:sldId id="599" r:id="rId18"/>
    <p:sldId id="600" r:id="rId19"/>
    <p:sldId id="575" r:id="rId20"/>
    <p:sldId id="580" r:id="rId21"/>
    <p:sldId id="581" r:id="rId22"/>
    <p:sldId id="583" r:id="rId23"/>
    <p:sldId id="584" r:id="rId24"/>
    <p:sldId id="585" r:id="rId25"/>
    <p:sldId id="586" r:id="rId26"/>
    <p:sldId id="587" r:id="rId27"/>
    <p:sldId id="588" r:id="rId28"/>
    <p:sldId id="570" r:id="rId29"/>
    <p:sldId id="589" r:id="rId30"/>
    <p:sldId id="590" r:id="rId31"/>
    <p:sldId id="591" r:id="rId32"/>
    <p:sldId id="593" r:id="rId33"/>
    <p:sldId id="594" r:id="rId34"/>
    <p:sldId id="596" r:id="rId3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4699"/>
  </p:normalViewPr>
  <p:slideViewPr>
    <p:cSldViewPr snapToGrid="0" snapToObjects="1">
      <p:cViewPr varScale="1">
        <p:scale>
          <a:sx n="125" d="100"/>
          <a:sy n="12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450A-8BB8-DC41-9EAE-0766D71B552B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697B-8DEB-FE49-8FCC-F6890424C4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60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7398" y="10238572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8FEE3F-8768-4434-A584-129BB34A8A34}" type="slidenum">
              <a:rPr lang="es-ES" altLang="es-ES" b="0"/>
              <a:pPr algn="r" eaLnBrk="1" hangingPunct="1">
                <a:spcBef>
                  <a:spcPct val="0"/>
                </a:spcBef>
              </a:pPr>
              <a:t>1</a:t>
            </a:fld>
            <a:endParaRPr lang="es-ES" altLang="es-ES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8038"/>
            <a:ext cx="7183438" cy="4041775"/>
          </a:xfrm>
          <a:ln/>
        </p:spPr>
      </p:sp>
      <p:sp>
        <p:nvSpPr>
          <p:cNvPr id="26628" name="4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220" indent="-2841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92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304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416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526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9639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6751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862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26629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220" indent="-2841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92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304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416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526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9639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6751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862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5573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7398" y="10238572"/>
            <a:ext cx="2920483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8FEE3F-8768-4434-A584-129BB34A8A34}" type="slidenum">
              <a:rPr lang="es-ES" altLang="es-ES" b="0"/>
              <a:pPr algn="r" eaLnBrk="1" hangingPunct="1">
                <a:spcBef>
                  <a:spcPct val="0"/>
                </a:spcBef>
              </a:pPr>
              <a:t>22</a:t>
            </a:fld>
            <a:endParaRPr lang="es-ES" altLang="es-ES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8038"/>
            <a:ext cx="7183438" cy="4041775"/>
          </a:xfrm>
          <a:ln/>
        </p:spPr>
      </p:sp>
      <p:sp>
        <p:nvSpPr>
          <p:cNvPr id="26628" name="4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220" indent="-2841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92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304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416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526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9639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6751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862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26629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220" indent="-2841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92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304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416" indent="-2269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526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9639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6751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862" indent="-2269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5573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54147-8379-1C47-8344-31AF47A9C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18B964-AC3E-DA4C-97A0-0CB79B5B0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80325-90CB-AF49-963D-4255C360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A2E0A-1F1A-BE4A-8BC2-DBC494B7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D8272-4900-D841-B232-C46956E6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80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FE18E-5E9A-974F-B072-29A35814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457975-CC2E-7F4E-B958-8EFF99E49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C17D5-9CBF-8348-A6F1-E59D04BA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AED48-4936-2F42-9DBD-8C6B2CB0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F4CFE-06E0-314A-886A-4EDFA3DD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95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5E16F7-F5B8-C940-8B93-53123D1D3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BF62E6-FBA0-3F48-82AB-41D07879D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E1A9B-9E9A-EB49-ACB4-80400032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2EB4C-F3D7-684F-B12F-9249347B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0F15F7-FAEF-EA49-BCF8-83F86309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20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666F0-29CF-CC4F-BE35-191E7007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4F0AB-648C-1D4F-B3BD-89A60173C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701A36-BB16-2741-B020-107329BD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E28BC2-CADA-3449-9BDE-204673F9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D569F-DBE4-F143-A6FF-F52E18D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32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ECBC2-F889-0F46-A05D-F37ACF0A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6B3F3-20A6-084F-8872-1278175F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3EE7D-690C-1B47-9AF6-BE55D78C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FB08E-587D-C040-951C-85C8F41C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722BFF-66CE-834F-BAA5-F6C5C388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00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6D916-84A6-654B-ABC0-34B6DC75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3B62E-0622-4D49-B2D9-FAEEFECE5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D6974-E6F7-F74F-8133-3C1283441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348FEE-B9F6-4A43-B5AC-68682F8C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281B98-24FA-7845-9EE9-6BE902E5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16098-0E11-8849-AFC1-C93A382A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9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61719-D971-5F46-A910-FDF787B1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3359C-35FD-6343-869B-66963383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CF1C6E-DD0C-7247-8D7D-BD679599D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AEA9E2-F9AC-D34C-AD96-E4DA9E616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FCFE6A-6667-B04C-9C1B-A5322D4C1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957A66-8ADD-0847-9D98-C3240BBE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BCCEBD-CC2A-2F43-A488-B5DAE5FA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03BDA0-6425-184C-87D4-1432318E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01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04481-2D64-0E42-87BF-06A6F077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A4D8CA-D39A-754C-97E6-89529B49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A6FD52-8F4E-5744-8AB5-6E44BDAA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37005B-6AD8-7748-9292-74E49E7E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67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10F45C-B6D5-F34B-9914-606AD432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96349-3571-E344-B535-AA3A6CEC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4DFF56-1574-314D-A542-002A908A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94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339C7-2698-AC4F-A1CE-8B824BF0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D1519-6294-8B49-AAD5-DC409DA6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9F17CF-8DF4-3F4C-A5B3-2586354BB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318D0-B07C-0940-83B8-6389595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F9AD2-115A-8743-8BA9-8A3EC10C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FA45A8-8ED7-2742-A8D2-544A89CA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91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9765E-202D-2049-BD5F-93E7976C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477BF2-D162-EE47-BEDC-45E940E07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6F21C8-E9D9-0748-B999-014CAE26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CD52A6-6031-B345-8440-70530959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4 de junio de 2022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8F6347-AD39-694F-B91B-D78987F1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17/9/2022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A8AEB-2085-6641-B6AB-33405FA2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79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8E9CD7-9187-C042-90A4-1A39DF27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769C5C-9990-9247-A400-1582CE15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C33F6-9233-C447-9201-265452D13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4 de junio de 2022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E1E76-ACFC-F84E-AB3C-E4ECFDD9B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17/9/2022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BA98D-8126-8F4F-ADDB-B83D986C2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D70B-3FDC-CF43-8010-687875035E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4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natalia.MUPITI\Desktop\logomupiti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piti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natalia.MUPITI\Desktop\logomupiti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talia.MUPITI\Desktop\logomupiti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444EFC-A493-8440-8001-619EE0781DF4}"/>
              </a:ext>
            </a:extLst>
          </p:cNvPr>
          <p:cNvSpPr/>
          <p:nvPr/>
        </p:nvSpPr>
        <p:spPr>
          <a:xfrm>
            <a:off x="1836115" y="2462751"/>
            <a:ext cx="9385401" cy="2492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S_tradnl" sz="2800" b="1" dirty="0">
              <a:latin typeface="Arial" charset="0"/>
              <a:cs typeface="Arial" charset="0"/>
            </a:endParaRPr>
          </a:p>
          <a:p>
            <a:pPr algn="ctr"/>
            <a:r>
              <a:rPr lang="es-ES_tradnl" sz="2800" b="1" dirty="0">
                <a:latin typeface="Arial" charset="0"/>
                <a:cs typeface="Arial" charset="0"/>
              </a:rPr>
              <a:t>“Nuevo sistema de cotización para autónomos”</a:t>
            </a:r>
          </a:p>
          <a:p>
            <a:pPr algn="ctr"/>
            <a:r>
              <a:rPr lang="es-ES_tradnl" sz="2400" b="1" dirty="0">
                <a:latin typeface="Arial" charset="0"/>
                <a:cs typeface="Arial" charset="0"/>
              </a:rPr>
              <a:t>(Real Decreto-ley 13/2022, de 26 de julio</a:t>
            </a:r>
            <a:r>
              <a:rPr lang="es-ES_tradnl" sz="2800" b="1" dirty="0">
                <a:latin typeface="Arial" charset="0"/>
                <a:cs typeface="Arial" charset="0"/>
              </a:rPr>
              <a:t>)</a:t>
            </a:r>
          </a:p>
          <a:p>
            <a:r>
              <a:rPr lang="es-ES_tradnl" sz="2000" b="1" dirty="0">
                <a:solidFill>
                  <a:srgbClr val="0432FF"/>
                </a:solidFill>
                <a:latin typeface="Arial" charset="0"/>
                <a:cs typeface="Arial" charset="0"/>
              </a:rPr>
              <a:t>           </a:t>
            </a:r>
          </a:p>
          <a:p>
            <a:pPr algn="ctr"/>
            <a:r>
              <a:rPr lang="es-ES_tradnl" sz="2000" b="1" dirty="0">
                <a:solidFill>
                  <a:srgbClr val="0432FF"/>
                </a:solidFill>
                <a:latin typeface="Arial" charset="0"/>
                <a:cs typeface="Arial" charset="0"/>
              </a:rPr>
              <a:t>  </a:t>
            </a:r>
            <a:r>
              <a:rPr lang="es-ES_tradnl" sz="2400" b="1" dirty="0">
                <a:solidFill>
                  <a:srgbClr val="0432FF"/>
                </a:solidFill>
                <a:latin typeface="Arial" charset="0"/>
                <a:cs typeface="Arial" charset="0"/>
              </a:rPr>
              <a:t>F. Javier Sanz Fernández</a:t>
            </a:r>
          </a:p>
          <a:p>
            <a:endParaRPr lang="es-ES" sz="2800" b="1" dirty="0">
              <a:solidFill>
                <a:srgbClr val="0432FF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6DD5885-F760-46BA-92CF-1CCDDD88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</a:t>
            </a:fld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C146B8-C503-41DA-B065-381FA187C152}"/>
              </a:ext>
            </a:extLst>
          </p:cNvPr>
          <p:cNvSpPr/>
          <p:nvPr/>
        </p:nvSpPr>
        <p:spPr>
          <a:xfrm>
            <a:off x="1741352" y="860831"/>
            <a:ext cx="7687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55A9DD"/>
                </a:solidFill>
              </a:rPr>
              <a:t>Jornada Informativa Galicia 30 de mayo de 2023</a:t>
            </a:r>
          </a:p>
          <a:p>
            <a:r>
              <a:rPr lang="es-ES" dirty="0">
                <a:solidFill>
                  <a:srgbClr val="55A9DD"/>
                </a:solidFill>
              </a:rPr>
              <a:t>Nuevo sistema de cotización para autónomos</a:t>
            </a:r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6477D196-7686-7B42-AC75-2336AA5AA808}"/>
              </a:ext>
            </a:extLst>
          </p:cNvPr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366386" y="906125"/>
            <a:ext cx="699577" cy="631814"/>
          </a:xfrm>
          <a:prstGeom prst="rect">
            <a:avLst/>
          </a:prstGeom>
          <a:noFill/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821A9-74AC-EC86-0826-F36DCDFB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27238207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79373" y="1293341"/>
            <a:ext cx="863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marL="317500" algn="just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10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4. 1. Detalle de bases y cuotas por tramos de cotización.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65236DE-1CE2-2A75-2997-9C049EF8A834}"/>
              </a:ext>
            </a:extLst>
          </p:cNvPr>
          <p:cNvGraphicFramePr>
            <a:graphicFrameLocks noGrp="1"/>
          </p:cNvGraphicFramePr>
          <p:nvPr/>
        </p:nvGraphicFramePr>
        <p:xfrm>
          <a:off x="1772872" y="1531203"/>
          <a:ext cx="7656353" cy="4562667"/>
        </p:xfrm>
        <a:graphic>
          <a:graphicData uri="http://schemas.openxmlformats.org/drawingml/2006/table">
            <a:tbl>
              <a:tblPr/>
              <a:tblGrid>
                <a:gridCol w="1081255">
                  <a:extLst>
                    <a:ext uri="{9D8B030D-6E8A-4147-A177-3AD203B41FA5}">
                      <a16:colId xmlns:a16="http://schemas.microsoft.com/office/drawing/2014/main" val="4200690239"/>
                    </a:ext>
                  </a:extLst>
                </a:gridCol>
                <a:gridCol w="1535987">
                  <a:extLst>
                    <a:ext uri="{9D8B030D-6E8A-4147-A177-3AD203B41FA5}">
                      <a16:colId xmlns:a16="http://schemas.microsoft.com/office/drawing/2014/main" val="2122723697"/>
                    </a:ext>
                  </a:extLst>
                </a:gridCol>
                <a:gridCol w="1535987">
                  <a:extLst>
                    <a:ext uri="{9D8B030D-6E8A-4147-A177-3AD203B41FA5}">
                      <a16:colId xmlns:a16="http://schemas.microsoft.com/office/drawing/2014/main" val="229678196"/>
                    </a:ext>
                  </a:extLst>
                </a:gridCol>
                <a:gridCol w="875781">
                  <a:extLst>
                    <a:ext uri="{9D8B030D-6E8A-4147-A177-3AD203B41FA5}">
                      <a16:colId xmlns:a16="http://schemas.microsoft.com/office/drawing/2014/main" val="2418731652"/>
                    </a:ext>
                  </a:extLst>
                </a:gridCol>
                <a:gridCol w="875781">
                  <a:extLst>
                    <a:ext uri="{9D8B030D-6E8A-4147-A177-3AD203B41FA5}">
                      <a16:colId xmlns:a16="http://schemas.microsoft.com/office/drawing/2014/main" val="901255655"/>
                    </a:ext>
                  </a:extLst>
                </a:gridCol>
                <a:gridCol w="875781">
                  <a:extLst>
                    <a:ext uri="{9D8B030D-6E8A-4147-A177-3AD203B41FA5}">
                      <a16:colId xmlns:a16="http://schemas.microsoft.com/office/drawing/2014/main" val="2540847817"/>
                    </a:ext>
                  </a:extLst>
                </a:gridCol>
                <a:gridCol w="875781">
                  <a:extLst>
                    <a:ext uri="{9D8B030D-6E8A-4147-A177-3AD203B41FA5}">
                      <a16:colId xmlns:a16="http://schemas.microsoft.com/office/drawing/2014/main" val="1389723028"/>
                    </a:ext>
                  </a:extLst>
                </a:gridCol>
              </a:tblGrid>
              <a:tr h="47348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Tramos de rendimientos  netos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mínima/€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€/mes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máxima/€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€/mes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970246"/>
                  </a:ext>
                </a:extLst>
              </a:tr>
              <a:tr h="282477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Tabla reducida.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670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653,59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203,92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718,94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224,31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27045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670 y &lt;=900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718,95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224,31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280,80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90476"/>
                  </a:ext>
                </a:extLst>
              </a:tr>
              <a:tr h="2824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&gt;900 y &lt;1.166,70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849,67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265,10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1.166,70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364,01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26592"/>
                  </a:ext>
                </a:extLst>
              </a:tr>
              <a:tr h="282477">
                <a:tc rowSpan="11">
                  <a:txBody>
                    <a:bodyPr/>
                    <a:lstStyle/>
                    <a:p>
                      <a:pPr algn="just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Tabla general.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= 1.166,70 y &lt;=1.300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950,98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296,71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721629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1.300 y &lt;=1.500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960,78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299,76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05238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1.500 y &lt;=1.700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960,78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299,76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75962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1.700 y &lt;=1.850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1.143,79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356,86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577,20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50742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1.850 y &lt;=2.030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1.209,15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377,25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633,36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08261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2.030 y &lt;=2.330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1.274,51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397,65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726,96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20894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2.330 y &lt;=2.760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1.356,21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423,14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861,12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07368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2.760 y &lt;=3.190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1.437,91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448,63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995,28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92484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3.190 y &lt;=3.620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1.519,61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474,12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1.129,44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81851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3.620 y &lt;=4.050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1.601,31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499,61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98573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4.050 y &lt;=6.000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1.732,03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540,39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1.291,49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15698"/>
                  </a:ext>
                </a:extLst>
              </a:tr>
              <a:tr h="2824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1.928,10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601,57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1.291,49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9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4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79373" y="1293341"/>
            <a:ext cx="8639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El nuevo sistema se desplegará en un </a:t>
            </a:r>
            <a:r>
              <a:rPr lang="es-ES" b="1" dirty="0"/>
              <a:t>periodo máximo de nueve años</a:t>
            </a:r>
            <a:r>
              <a:rPr lang="es-ES" dirty="0"/>
              <a:t>, con revisiones periódicas cada tres años.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Tablas general y reducida publicadas para los ejercicios </a:t>
            </a:r>
            <a:r>
              <a:rPr lang="es-ES" b="1" dirty="0"/>
              <a:t>2023, 2024 y 2025</a:t>
            </a:r>
            <a:r>
              <a:rPr lang="es-ES" dirty="0"/>
              <a:t>. </a:t>
            </a:r>
          </a:p>
          <a:p>
            <a:pPr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b="1" dirty="0"/>
              <a:t>A partir del día 1 de enero de 2032</a:t>
            </a:r>
            <a:r>
              <a:rPr lang="es-ES" dirty="0"/>
              <a:t>: implantación definitiva. Las bases de cotización se fijarán en la Ley de Presupuestos Generales del Estado (PGE).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11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4. 2. Aplicación gradual del nuevo sistema de cotización.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49032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670113" y="1278527"/>
            <a:ext cx="87490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i="1" dirty="0"/>
              <a:t>Cuota reducida de 80 euros mensuales entre 2023 y 2025:</a:t>
            </a:r>
            <a:endParaRPr lang="es-ES" dirty="0"/>
          </a:p>
          <a:p>
            <a:pPr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i="1" dirty="0"/>
              <a:t>Se aplica en los siguientes casos:</a:t>
            </a:r>
          </a:p>
          <a:p>
            <a:pPr algn="just"/>
            <a:endParaRPr lang="es-ES" sz="1100" i="1" dirty="0"/>
          </a:p>
          <a:p>
            <a:pPr marL="342900" indent="-342900">
              <a:buFontTx/>
              <a:buChar char="-"/>
            </a:pPr>
            <a:r>
              <a:rPr lang="es-ES" dirty="0"/>
              <a:t>Alta inicial en el RETA.</a:t>
            </a:r>
          </a:p>
          <a:p>
            <a:endParaRPr lang="es-ES" sz="1100" dirty="0"/>
          </a:p>
          <a:p>
            <a:pPr marL="342900" indent="-342900">
              <a:buFontTx/>
              <a:buChar char="-"/>
            </a:pPr>
            <a:r>
              <a:rPr lang="es-ES" dirty="0"/>
              <a:t>Autónomos que no hubieran estado en situación de alta en los dos años inmediatamente anteriores a los efectos del alta (D.T. 5.ª y nuevo art. 38 ter de la LETA).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i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i="1" dirty="0"/>
              <a:t>Duración:</a:t>
            </a:r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1100" dirty="0"/>
          </a:p>
          <a:p>
            <a:pPr marL="285750" indent="-285750">
              <a:buFontTx/>
              <a:buChar char="-"/>
            </a:pPr>
            <a:r>
              <a:rPr lang="es-ES" dirty="0"/>
              <a:t>Se aplica durante los </a:t>
            </a:r>
            <a:r>
              <a:rPr lang="es-ES" b="1" dirty="0"/>
              <a:t>12 primeros meses</a:t>
            </a:r>
            <a:r>
              <a:rPr lang="es-ES" dirty="0"/>
              <a:t>.</a:t>
            </a:r>
          </a:p>
          <a:p>
            <a:endParaRPr lang="es-ES" sz="1100" dirty="0"/>
          </a:p>
          <a:p>
            <a:pPr marL="285750" indent="-285750">
              <a:buFontTx/>
              <a:buChar char="-"/>
            </a:pPr>
            <a:r>
              <a:rPr lang="es-ES" dirty="0"/>
              <a:t>Se podrá </a:t>
            </a:r>
            <a:r>
              <a:rPr lang="es-ES" b="1" dirty="0"/>
              <a:t>prorrogar por otros 12 meses </a:t>
            </a:r>
            <a:r>
              <a:rPr lang="es-ES" dirty="0"/>
              <a:t>en caso de que los rendimientos</a:t>
            </a:r>
          </a:p>
          <a:p>
            <a:r>
              <a:rPr lang="es-ES" dirty="0"/>
              <a:t>  durante el primer año sean inferiores al Salario Mínimo Interprofesional.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12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825945" y="907482"/>
            <a:ext cx="8145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4. 3. Cuota reducida por inicio de actividad.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286562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13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5. Mupiti como alternativa al RETA.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C437156-6729-D630-FC20-5A39996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81541" y="1458097"/>
            <a:ext cx="840042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ES" sz="14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En el seno del </a:t>
            </a:r>
            <a:r>
              <a:rPr lang="es-ES" b="1" dirty="0"/>
              <a:t>Grupo de trabajo de las Mutualidades Alternativas de la Confederación Española de Mutualidades</a:t>
            </a:r>
            <a:r>
              <a:rPr lang="es-ES" dirty="0"/>
              <a:t> se han consensuado criterios comunes de adaptación a la nueva legislación, en línea con lo establecido por las disposiciones adicionales 18º y 19º de la Ley General de la Seguridad Social.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/>
              <a:t>En virtud de dichos criterios, </a:t>
            </a:r>
            <a:r>
              <a:rPr lang="es-ES" b="1" dirty="0"/>
              <a:t>desde el 1 de enero de 2023</a:t>
            </a:r>
            <a:r>
              <a:rPr lang="es-ES" dirty="0"/>
              <a:t>, Mupiti aplica a los ingenieros técnicos industriales y graduados en ingeniería de la rama industrial que opten o hayan optado por realizar el ejercicio libre de la profesión a través de Mupiti como alternativa al RETA, con el alta en el seguro “Mupiti Profesional”, un nuevo sistema de cuotas.</a:t>
            </a:r>
          </a:p>
        </p:txBody>
      </p:sp>
    </p:spTree>
    <p:extLst>
      <p:ext uri="{BB962C8B-B14F-4D97-AF65-F5344CB8AC3E}">
        <p14:creationId xmlns:p14="http://schemas.microsoft.com/office/powerpoint/2010/main" val="147407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14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5. Mupiti como alternativa al RETA.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C437156-6729-D630-FC20-5A39996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8567"/>
            <a:ext cx="4114800" cy="365125"/>
          </a:xfrm>
        </p:spPr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81541" y="1458097"/>
            <a:ext cx="8400427" cy="504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solidFill>
                  <a:prstClr val="black"/>
                </a:solidFill>
              </a:rPr>
              <a:t>Principales características del nuevo sistema de cuotas del seguro Mupiti Profesional:</a:t>
            </a:r>
          </a:p>
          <a:p>
            <a:pPr algn="just">
              <a:lnSpc>
                <a:spcPct val="150000"/>
              </a:lnSpc>
            </a:pPr>
            <a:endParaRPr lang="es-ES" sz="800" dirty="0">
              <a:solidFill>
                <a:prstClr val="black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400" b="1" dirty="0"/>
              <a:t>Cuota mínima de referencia de 276,02€/mes</a:t>
            </a:r>
            <a:r>
              <a:rPr lang="es-ES" sz="1400" dirty="0"/>
              <a:t>, para el año 2023. Se aplicará a los mutualistas que</a:t>
            </a:r>
            <a:r>
              <a:rPr lang="es-ES" sz="1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5588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228600" algn="l"/>
                <a:tab pos="685800" algn="l"/>
              </a:tabLst>
            </a:pPr>
            <a:r>
              <a:rPr lang="es-ES" sz="1400" dirty="0"/>
              <a:t>en diciembre del año 2022 hayan abonado la cuota mínima. </a:t>
            </a:r>
          </a:p>
          <a:p>
            <a:pPr marL="742950" marR="5588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228600" algn="l"/>
                <a:tab pos="685800" algn="l"/>
              </a:tabLst>
            </a:pPr>
            <a:r>
              <a:rPr lang="es-ES" sz="1400" dirty="0"/>
              <a:t>soliciten nueva alta o reactivación sin bonificación inicial.</a:t>
            </a:r>
          </a:p>
          <a:p>
            <a:pPr marR="55880" lvl="1" algn="just">
              <a:lnSpc>
                <a:spcPct val="150000"/>
              </a:lnSpc>
              <a:tabLst>
                <a:tab pos="228600" algn="l"/>
                <a:tab pos="685800" algn="l"/>
              </a:tabLst>
            </a:pPr>
            <a:endParaRPr lang="es-ES" sz="7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400" b="1" dirty="0"/>
              <a:t>Cuota reducida por inicio de actividad: 66,24€/mes </a:t>
            </a:r>
            <a:r>
              <a:rPr lang="es-ES" sz="1400" dirty="0"/>
              <a:t>para las </a:t>
            </a:r>
            <a:r>
              <a:rPr lang="es-ES" sz="1400" b="1" dirty="0"/>
              <a:t>nuevas altas </a:t>
            </a:r>
            <a:r>
              <a:rPr lang="es-ES" sz="1400" dirty="0"/>
              <a:t>o </a:t>
            </a:r>
            <a:r>
              <a:rPr lang="es-ES" sz="1400" b="1" dirty="0"/>
              <a:t>reactivaciones que no hubieran estado en situación de alta en los dos años inmediatamente anteriores </a:t>
            </a:r>
            <a:r>
              <a:rPr lang="es-ES" sz="1400" dirty="0"/>
              <a:t>(solicitud expresa del Mutualista).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400" dirty="0"/>
              <a:t>Duración: </a:t>
            </a:r>
            <a:r>
              <a:rPr lang="es-ES" sz="1400" u="sng" dirty="0"/>
              <a:t>12 meses (prorrogable 12 meses mes si los rendimientos del 1º año son inferiores al SMI).</a:t>
            </a:r>
          </a:p>
          <a:p>
            <a:pPr lvl="1" algn="just">
              <a:lnSpc>
                <a:spcPct val="150000"/>
              </a:lnSpc>
            </a:pPr>
            <a:endParaRPr lang="es-ES" sz="700" u="sng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400" dirty="0"/>
              <a:t>Mutualistas con cuota bonificada a 31/12/2022, mantendrán los periodos de cotización de acuerdo con su contratación. Revalorización del 3% de su cuota en el año 2023.</a:t>
            </a:r>
          </a:p>
          <a:p>
            <a:pPr lvl="0" algn="just">
              <a:lnSpc>
                <a:spcPct val="150000"/>
              </a:lnSpc>
            </a:pPr>
            <a:endParaRPr lang="es-ES" sz="7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400" dirty="0"/>
              <a:t>Mutualistas con cuota &gt; cuota mínima a 31/12/2022 (267,98€): revalorización del 3% de su cuota en 2023.</a:t>
            </a:r>
          </a:p>
          <a:p>
            <a:pPr lvl="0" algn="just">
              <a:lnSpc>
                <a:spcPct val="150000"/>
              </a:lnSpc>
            </a:pPr>
            <a:endParaRPr lang="es-ES" sz="7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400" b="1" dirty="0"/>
              <a:t>Regularización: una vez al año</a:t>
            </a:r>
            <a:r>
              <a:rPr lang="es-ES" sz="1400" dirty="0"/>
              <a:t>, a través de una </a:t>
            </a:r>
            <a:r>
              <a:rPr lang="es-ES" sz="1400" b="1" dirty="0"/>
              <a:t>declaración responsable. </a:t>
            </a:r>
            <a:r>
              <a:rPr lang="es-ES" sz="1400" dirty="0"/>
              <a:t>Se remitirá en el primer trimestre de cada año para que el mutualista se encuadre en el tramo correspondiente y adaptar la cuota de su seguro Mupiti Profesional a sus rendimientos netos anuales.</a:t>
            </a:r>
          </a:p>
        </p:txBody>
      </p:sp>
    </p:spTree>
    <p:extLst>
      <p:ext uri="{BB962C8B-B14F-4D97-AF65-F5344CB8AC3E}">
        <p14:creationId xmlns:p14="http://schemas.microsoft.com/office/powerpoint/2010/main" val="384611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968F4-7BE7-55FA-81EB-42E013B06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4901" r="34265" b="7316"/>
          <a:stretch/>
        </p:blipFill>
        <p:spPr>
          <a:xfrm>
            <a:off x="4139255" y="224118"/>
            <a:ext cx="4208068" cy="59904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FA53500-DDB8-7121-8046-437442FA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9FD70B-3FDC-CF43-8010-687875035E85}" type="slidenum">
              <a:rPr lang="es-ES" smtClean="0"/>
              <a:pPr>
                <a:spcAft>
                  <a:spcPts val="600"/>
                </a:spcAft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63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DED4980-0162-E7DD-6686-2946FA0B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8E56667-DA56-E53F-C6EF-F2C65FCC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16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7F2F3-FD50-4CFA-3CCF-D29ABB10A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0" t="18823" r="22647" b="9542"/>
          <a:stretch/>
        </p:blipFill>
        <p:spPr>
          <a:xfrm>
            <a:off x="2052918" y="663388"/>
            <a:ext cx="8320393" cy="5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974644C-6732-41F5-D6DD-907897BE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7D8B06B-BC3B-B43A-1A13-2A7A9CC5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17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8C7028-D5A7-89C8-3414-51817646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" t="14248" r="2279" b="27451"/>
          <a:stretch/>
        </p:blipFill>
        <p:spPr>
          <a:xfrm>
            <a:off x="394447" y="977153"/>
            <a:ext cx="11519648" cy="43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C6D6688-4F44-62B7-5CB4-0AEA929D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0D9800C-E2B8-B412-38B3-653659BE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70B-3FDC-CF43-8010-687875035E85}" type="slidenum">
              <a:rPr lang="es-ES" smtClean="0"/>
              <a:t>18</a:t>
            </a:fld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E488AD-8629-C8F0-EDD0-8C72597C2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54204"/>
              </p:ext>
            </p:extLst>
          </p:nvPr>
        </p:nvGraphicFramePr>
        <p:xfrm>
          <a:off x="1676400" y="1066799"/>
          <a:ext cx="8812307" cy="4760258"/>
        </p:xfrm>
        <a:graphic>
          <a:graphicData uri="http://schemas.openxmlformats.org/drawingml/2006/table">
            <a:tbl>
              <a:tblPr/>
              <a:tblGrid>
                <a:gridCol w="1462255">
                  <a:extLst>
                    <a:ext uri="{9D8B030D-6E8A-4147-A177-3AD203B41FA5}">
                      <a16:colId xmlns:a16="http://schemas.microsoft.com/office/drawing/2014/main" val="4182107935"/>
                    </a:ext>
                  </a:extLst>
                </a:gridCol>
                <a:gridCol w="155087">
                  <a:extLst>
                    <a:ext uri="{9D8B030D-6E8A-4147-A177-3AD203B41FA5}">
                      <a16:colId xmlns:a16="http://schemas.microsoft.com/office/drawing/2014/main" val="2153080438"/>
                    </a:ext>
                  </a:extLst>
                </a:gridCol>
                <a:gridCol w="3306693">
                  <a:extLst>
                    <a:ext uri="{9D8B030D-6E8A-4147-A177-3AD203B41FA5}">
                      <a16:colId xmlns:a16="http://schemas.microsoft.com/office/drawing/2014/main" val="4150860983"/>
                    </a:ext>
                  </a:extLst>
                </a:gridCol>
                <a:gridCol w="3306693">
                  <a:extLst>
                    <a:ext uri="{9D8B030D-6E8A-4147-A177-3AD203B41FA5}">
                      <a16:colId xmlns:a16="http://schemas.microsoft.com/office/drawing/2014/main" val="1377118618"/>
                    </a:ext>
                  </a:extLst>
                </a:gridCol>
                <a:gridCol w="581579">
                  <a:extLst>
                    <a:ext uri="{9D8B030D-6E8A-4147-A177-3AD203B41FA5}">
                      <a16:colId xmlns:a16="http://schemas.microsoft.com/office/drawing/2014/main" val="3635877233"/>
                    </a:ext>
                  </a:extLst>
                </a:gridCol>
              </a:tblGrid>
              <a:tr h="425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Estimación de los rendimientos netos anuales del ejercicio de la actividad profesional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457728"/>
                  </a:ext>
                </a:extLst>
              </a:tr>
              <a:tr h="4065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277378"/>
                  </a:ext>
                </a:extLst>
              </a:tr>
              <a:tr h="32523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182823"/>
                  </a:ext>
                </a:extLst>
              </a:tr>
              <a:tr h="44350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1" u="none" strike="noStrike" dirty="0">
                          <a:solidFill>
                            <a:srgbClr val="E2EFDA"/>
                          </a:solidFill>
                          <a:effectLst/>
                          <a:latin typeface="Verdana" panose="020B0604030504040204" pitchFamily="34" charset="0"/>
                        </a:rPr>
                        <a:t>Datos a incluir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104148"/>
                  </a:ext>
                </a:extLst>
              </a:tr>
              <a:tr h="425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Ingresos Anuales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423360"/>
                  </a:ext>
                </a:extLst>
              </a:tr>
              <a:tr h="4065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Gastos Anuales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772458"/>
                  </a:ext>
                </a:extLst>
              </a:tr>
              <a:tr h="4065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Nº días de alta en el año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27208"/>
                  </a:ext>
                </a:extLst>
              </a:tr>
              <a:tr h="4065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¿es autónomo societario?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000" b="0" i="0" u="none" strike="noStrike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660382"/>
                  </a:ext>
                </a:extLst>
              </a:tr>
              <a:tr h="646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Promedio Mensual de los rendimientos netos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94964"/>
                  </a:ext>
                </a:extLst>
              </a:tr>
              <a:tr h="44350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328408"/>
                  </a:ext>
                </a:extLst>
              </a:tr>
              <a:tr h="42502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700446"/>
                  </a:ext>
                </a:extLst>
              </a:tr>
            </a:tbl>
          </a:graphicData>
        </a:graphic>
      </p:graphicFrame>
      <p:pic>
        <p:nvPicPr>
          <p:cNvPr id="5" name="Drop Down 2">
            <a:extLst>
              <a:ext uri="{63B3BB69-23CF-44E3-9099-C40C66FF867C}">
                <a14:compatExt xmlns:a14="http://schemas.microsoft.com/office/drawing/2010/main" spid="_x0000_s1026"/>
              </a:ex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152" y="3993963"/>
            <a:ext cx="1914525" cy="219075"/>
          </a:xfrm>
          <a:prstGeom prst="rect">
            <a:avLst/>
          </a:prstGeom>
        </p:spPr>
      </p:pic>
      <p:pic>
        <p:nvPicPr>
          <p:cNvPr id="2050" name="Imagen 2">
            <a:hlinkClick r:id="rId3"/>
            <a:extLst>
              <a:ext uri="{FF2B5EF4-FFF2-40B4-BE49-F238E27FC236}">
                <a16:creationId xmlns:a16="http://schemas.microsoft.com/office/drawing/2014/main" id="{DC81C8E3-F030-6366-3D93-9D862A78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41" y="1709831"/>
            <a:ext cx="8096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19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6. Supuestos especiales.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C437156-6729-D630-FC20-5A39996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00200" y="1394867"/>
            <a:ext cx="889635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b="1" i="1" dirty="0">
                <a:solidFill>
                  <a:prstClr val="black"/>
                </a:solidFill>
              </a:rPr>
              <a:t>Cotización en supuestos de compatibilidad de jubilación y trabajo por cuenta propia.</a:t>
            </a:r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sz="1100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ES" i="1" dirty="0">
                <a:solidFill>
                  <a:prstClr val="black"/>
                </a:solidFill>
              </a:rPr>
              <a:t>Alta en el </a:t>
            </a:r>
            <a:r>
              <a:rPr lang="es-ES" b="1" i="1" dirty="0">
                <a:solidFill>
                  <a:prstClr val="black"/>
                </a:solidFill>
              </a:rPr>
              <a:t>RETA</a:t>
            </a:r>
            <a:r>
              <a:rPr lang="es-ES" i="1" dirty="0">
                <a:solidFill>
                  <a:prstClr val="black"/>
                </a:solidFill>
              </a:rPr>
              <a:t>:</a:t>
            </a:r>
          </a:p>
          <a:p>
            <a:pPr lvl="0" algn="just"/>
            <a:endParaRPr lang="es-ES" sz="1100" i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Cotización: </a:t>
            </a:r>
            <a:r>
              <a:rPr lang="es-ES" dirty="0">
                <a:solidFill>
                  <a:prstClr val="black"/>
                </a:solidFill>
              </a:rPr>
              <a:t>por incapacidad temporal y por contingencias profesionales.</a:t>
            </a:r>
          </a:p>
          <a:p>
            <a:pPr lvl="0"/>
            <a:endParaRPr lang="es-ES" sz="11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u="sng" dirty="0">
                <a:solidFill>
                  <a:prstClr val="black"/>
                </a:solidFill>
              </a:rPr>
              <a:t>Cotización especial de solidaridad</a:t>
            </a:r>
            <a:r>
              <a:rPr lang="es-ES" dirty="0">
                <a:solidFill>
                  <a:prstClr val="black"/>
                </a:solidFill>
              </a:rPr>
              <a:t> del </a:t>
            </a:r>
            <a:r>
              <a:rPr lang="es-ES" b="1" dirty="0">
                <a:solidFill>
                  <a:prstClr val="black"/>
                </a:solidFill>
              </a:rPr>
              <a:t>9 por ciento sobre su base de cotización por contingencias comunes</a:t>
            </a:r>
            <a:r>
              <a:rPr lang="es-ES" dirty="0">
                <a:solidFill>
                  <a:prstClr val="black"/>
                </a:solidFill>
              </a:rPr>
              <a:t>,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no computable a efectos de prestaciones.</a:t>
            </a:r>
          </a:p>
          <a:p>
            <a:pPr marL="342900" lvl="0" indent="-342900">
              <a:buFontTx/>
              <a:buChar char="-"/>
            </a:pPr>
            <a:endParaRPr lang="es-ES" sz="11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Pensión: </a:t>
            </a:r>
            <a:r>
              <a:rPr lang="es-ES" dirty="0">
                <a:solidFill>
                  <a:prstClr val="black"/>
                </a:solidFill>
              </a:rPr>
              <a:t>equivalente al 50% (será del 100 % si tiene contratado, al menos, a un trabajador por cuenta ajena).</a:t>
            </a:r>
          </a:p>
          <a:p>
            <a:pPr marL="342900" lvl="0" indent="-342900">
              <a:buFontTx/>
              <a:buChar char="-"/>
            </a:pPr>
            <a:endParaRPr lang="es-ES" sz="1100" i="1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ES" i="1" dirty="0">
                <a:solidFill>
                  <a:prstClr val="black"/>
                </a:solidFill>
              </a:rPr>
              <a:t>Alta en </a:t>
            </a:r>
            <a:r>
              <a:rPr lang="es-ES" b="1" i="1" dirty="0">
                <a:solidFill>
                  <a:prstClr val="black"/>
                </a:solidFill>
              </a:rPr>
              <a:t>MUPITI</a:t>
            </a:r>
            <a:r>
              <a:rPr lang="es-ES" i="1" dirty="0">
                <a:solidFill>
                  <a:prstClr val="black"/>
                </a:solidFill>
              </a:rPr>
              <a:t>: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es-ES" sz="11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Cuota Mupiti Profesional.</a:t>
            </a:r>
          </a:p>
          <a:p>
            <a:pPr marL="285750" indent="-285750">
              <a:buFontTx/>
              <a:buChar char="-"/>
            </a:pPr>
            <a:endParaRPr lang="es-ES" sz="11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s-ES" u="sng" dirty="0">
                <a:solidFill>
                  <a:prstClr val="black"/>
                </a:solidFill>
              </a:rPr>
              <a:t>Cotización de solidaridad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prstClr val="black"/>
                </a:solidFill>
              </a:rPr>
              <a:t>del 9 por ciento sobre la base mínima de cotización del tramo 1 de la tabla general </a:t>
            </a:r>
            <a:r>
              <a:rPr lang="es-ES" dirty="0">
                <a:solidFill>
                  <a:prstClr val="black"/>
                </a:solidFill>
              </a:rPr>
              <a:t>(</a:t>
            </a:r>
            <a:r>
              <a:rPr lang="es-ES" b="1" dirty="0">
                <a:solidFill>
                  <a:prstClr val="black"/>
                </a:solidFill>
              </a:rPr>
              <a:t>950,98€</a:t>
            </a:r>
            <a:r>
              <a:rPr lang="es-ES" dirty="0">
                <a:solidFill>
                  <a:prstClr val="black"/>
                </a:solidFill>
              </a:rPr>
              <a:t>, de 2023 a 2025).</a:t>
            </a:r>
          </a:p>
          <a:p>
            <a:pPr lvl="0"/>
            <a:endParaRPr lang="es-ES" sz="11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Pensión: </a:t>
            </a:r>
            <a:r>
              <a:rPr lang="es-ES" dirty="0">
                <a:solidFill>
                  <a:prstClr val="black"/>
                </a:solidFill>
              </a:rPr>
              <a:t>cobro del 100% (menos deducción de cuota de solidaridad). Al cese de actividad, percibirá el ahorro acumulado en Mupiti más su pensión de jubilación integra.</a:t>
            </a:r>
          </a:p>
        </p:txBody>
      </p:sp>
    </p:spTree>
    <p:extLst>
      <p:ext uri="{BB962C8B-B14F-4D97-AF65-F5344CB8AC3E}">
        <p14:creationId xmlns:p14="http://schemas.microsoft.com/office/powerpoint/2010/main" val="135526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76F991-D62F-42D9-9A86-F3ADA28E3CDC}"/>
              </a:ext>
            </a:extLst>
          </p:cNvPr>
          <p:cNvSpPr txBox="1"/>
          <p:nvPr/>
        </p:nvSpPr>
        <p:spPr>
          <a:xfrm>
            <a:off x="2099071" y="1697175"/>
            <a:ext cx="7491078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Nuevo sistema de cotización para autónomos (RD-ley 13/2022)</a:t>
            </a:r>
          </a:p>
          <a:p>
            <a:pPr marL="257175" indent="-257175" algn="just">
              <a:lnSpc>
                <a:spcPct val="150000"/>
              </a:lnSpc>
              <a:buAutoNum type="arabicPeriod"/>
            </a:pPr>
            <a:r>
              <a:rPr lang="es-ES" dirty="0"/>
              <a:t>Motivación.</a:t>
            </a:r>
          </a:p>
          <a:p>
            <a:pPr marL="257175" indent="-257175" algn="just">
              <a:lnSpc>
                <a:spcPct val="150000"/>
              </a:lnSpc>
              <a:buAutoNum type="arabicPeriod"/>
            </a:pPr>
            <a:r>
              <a:rPr lang="es-ES" dirty="0"/>
              <a:t>Entrada en vigor y período de implantación.</a:t>
            </a:r>
          </a:p>
          <a:p>
            <a:pPr marL="257175" indent="-257175" algn="just">
              <a:lnSpc>
                <a:spcPct val="150000"/>
              </a:lnSpc>
              <a:buFontTx/>
              <a:buAutoNum type="arabicPeriod"/>
            </a:pPr>
            <a:r>
              <a:rPr lang="es-ES" dirty="0"/>
              <a:t>Cotización y recaudación.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	3.1. Base de cotización (artículo 308.1 LGSS).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4. Bases y tipos de cotización.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	4.1. Detalle de bases y cuotas por tramos de cotización</a:t>
            </a:r>
          </a:p>
          <a:p>
            <a:pPr lvl="2" algn="just">
              <a:lnSpc>
                <a:spcPct val="150000"/>
              </a:lnSpc>
            </a:pPr>
            <a:r>
              <a:rPr lang="es-ES" dirty="0"/>
              <a:t>4.2. Aplicación gradual del nuevo sistema de cotización.</a:t>
            </a:r>
          </a:p>
          <a:p>
            <a:pPr lvl="2" algn="just">
              <a:lnSpc>
                <a:spcPct val="150000"/>
              </a:lnSpc>
            </a:pPr>
            <a:r>
              <a:rPr lang="es-ES" dirty="0"/>
              <a:t>4.3. Cuota reducida por inicio de actividad.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5. Mupiti como alternativa al RETA.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6. Supuestos especiales.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BDBCABE-EF95-4915-911C-3B5EA05EC952}"/>
              </a:ext>
            </a:extLst>
          </p:cNvPr>
          <p:cNvCxnSpPr>
            <a:cxnSpLocks/>
          </p:cNvCxnSpPr>
          <p:nvPr/>
        </p:nvCxnSpPr>
        <p:spPr>
          <a:xfrm flipH="1">
            <a:off x="1741352" y="1596414"/>
            <a:ext cx="77360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580AA0-CD10-41B9-9026-0A23839A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00E554-594E-A24D-B487-401872F1A653}"/>
              </a:ext>
            </a:extLst>
          </p:cNvPr>
          <p:cNvSpPr/>
          <p:nvPr/>
        </p:nvSpPr>
        <p:spPr>
          <a:xfrm>
            <a:off x="1741352" y="860831"/>
            <a:ext cx="7687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55A9DD"/>
                </a:solidFill>
              </a:rPr>
              <a:t>Índice </a:t>
            </a:r>
            <a:endParaRPr lang="es-ES" sz="2800" dirty="0">
              <a:solidFill>
                <a:srgbClr val="55A9DD"/>
              </a:solidFill>
            </a:endParaRPr>
          </a:p>
        </p:txBody>
      </p:sp>
      <p:pic>
        <p:nvPicPr>
          <p:cNvPr id="8" name="Imagen 7" descr="C:\Users\natalia.MUPITI\Desktop\logomupiti.gif">
            <a:extLst>
              <a:ext uri="{FF2B5EF4-FFF2-40B4-BE49-F238E27FC236}">
                <a16:creationId xmlns:a16="http://schemas.microsoft.com/office/drawing/2014/main" id="{6D8E021C-8751-214F-8761-4EB5C6CEE8FC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51071" y="930309"/>
            <a:ext cx="824164" cy="780945"/>
          </a:xfrm>
          <a:prstGeom prst="rect">
            <a:avLst/>
          </a:prstGeom>
          <a:noFill/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1B73F62-C50D-EC07-A9E1-622E3851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18/5/2023</a:t>
            </a:r>
          </a:p>
        </p:txBody>
      </p:sp>
    </p:spTree>
    <p:extLst>
      <p:ext uri="{BB962C8B-B14F-4D97-AF65-F5344CB8AC3E}">
        <p14:creationId xmlns:p14="http://schemas.microsoft.com/office/powerpoint/2010/main" val="384957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20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</a:rPr>
              <a:t>Ejemplo 1: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C437156-6729-D630-FC20-5A39996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41351" y="1394867"/>
            <a:ext cx="86777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i="1" dirty="0">
                <a:solidFill>
                  <a:prstClr val="black"/>
                </a:solidFill>
              </a:rPr>
              <a:t>Cálculo de la cuota de autónomo para 2023:</a:t>
            </a:r>
            <a:endParaRPr lang="es-ES" dirty="0">
              <a:solidFill>
                <a:prstClr val="black"/>
              </a:solidFill>
            </a:endParaRPr>
          </a:p>
          <a:p>
            <a:pPr lvl="0" algn="just"/>
            <a:endParaRPr lang="es-ES" sz="11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El autónomo estima unos RN anuales de 24.000 € para el ejercicio 2023.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Sin trabajadores contratados.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Está de alta durante todo el año (365 días).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El promedio mensual de los rendimientos netos es de 1.973 €.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A dicho promedio mensual, le corresponde el tramo 5 de la tabla publicada para 2023: &gt;1.850 y &lt;=2.030.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Para el tramo 5, la base mínima de cotización es de 1.029,41 € y la base máxima, de 2.030 €.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La cuota mínima es de 321,18 €.</a:t>
            </a:r>
          </a:p>
          <a:p>
            <a:pPr lvl="0"/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22750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21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</a:rPr>
              <a:t>Ejemplo 2: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C437156-6729-D630-FC20-5A39996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41351" y="1394867"/>
            <a:ext cx="86777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i="1" dirty="0">
                <a:solidFill>
                  <a:prstClr val="black"/>
                </a:solidFill>
              </a:rPr>
              <a:t>Jubilado que compatibiliza el cobro de su pensión y el trabajo por cuenta propia:</a:t>
            </a:r>
          </a:p>
          <a:p>
            <a:pPr lvl="0" algn="just"/>
            <a:endParaRPr lang="es-ES" sz="900" b="1" i="1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prstClr val="black"/>
                </a:solidFill>
              </a:rPr>
              <a:t>Pensión de jubilación para el 2023: 32.000 €.</a:t>
            </a:r>
          </a:p>
          <a:p>
            <a:pPr lvl="0" algn="just"/>
            <a:endParaRPr lang="es-ES" sz="11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prstClr val="black"/>
                </a:solidFill>
              </a:rPr>
              <a:t>Si se da de alta en el </a:t>
            </a:r>
            <a:r>
              <a:rPr lang="es-ES" b="1" i="1" dirty="0">
                <a:solidFill>
                  <a:prstClr val="black"/>
                </a:solidFill>
              </a:rPr>
              <a:t>RETA</a:t>
            </a:r>
            <a:r>
              <a:rPr lang="es-ES" i="1" dirty="0">
                <a:solidFill>
                  <a:prstClr val="black"/>
                </a:solidFill>
              </a:rPr>
              <a:t>:</a:t>
            </a:r>
          </a:p>
          <a:p>
            <a:pPr lvl="0" algn="just"/>
            <a:endParaRPr lang="es-ES" sz="1100" i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sz="1400" b="1" dirty="0">
                <a:solidFill>
                  <a:prstClr val="black"/>
                </a:solidFill>
              </a:rPr>
              <a:t>Cotización: </a:t>
            </a:r>
            <a:r>
              <a:rPr lang="es-ES" sz="1400" dirty="0">
                <a:solidFill>
                  <a:prstClr val="black"/>
                </a:solidFill>
              </a:rPr>
              <a:t>al estar jubilado, cotiza sólo por incapacidad temporal y por contingencias profesionales. Cuota mínima = 3,3% * 1.029,41€ = 33,97 €.</a:t>
            </a:r>
          </a:p>
          <a:p>
            <a:pPr marL="342900" lvl="0" indent="-342900">
              <a:buFontTx/>
              <a:buChar char="-"/>
            </a:pPr>
            <a:endParaRPr lang="es-ES" sz="11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sz="1400" u="sng" dirty="0">
                <a:solidFill>
                  <a:prstClr val="black"/>
                </a:solidFill>
              </a:rPr>
              <a:t>Cotización especial de solidaridad</a:t>
            </a:r>
            <a:r>
              <a:rPr lang="es-ES" sz="1400" dirty="0">
                <a:solidFill>
                  <a:prstClr val="black"/>
                </a:solidFill>
              </a:rPr>
              <a:t> del </a:t>
            </a:r>
            <a:r>
              <a:rPr lang="es-ES" sz="1400" b="1" dirty="0">
                <a:solidFill>
                  <a:prstClr val="black"/>
                </a:solidFill>
              </a:rPr>
              <a:t>9 por ciento sobre su base de cotización por contingencias comunes</a:t>
            </a:r>
            <a:r>
              <a:rPr lang="es-ES" sz="1400" dirty="0">
                <a:solidFill>
                  <a:prstClr val="black"/>
                </a:solidFill>
              </a:rPr>
              <a:t> = 1029,41€ * 9% = 92,65 € (que deducen mensualmente de la pensión).</a:t>
            </a:r>
          </a:p>
          <a:p>
            <a:pPr marL="342900" lvl="0" indent="-342900">
              <a:buFontTx/>
              <a:buChar char="-"/>
            </a:pPr>
            <a:endParaRPr lang="es-ES" sz="11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sz="1400" b="1" dirty="0">
                <a:solidFill>
                  <a:prstClr val="black"/>
                </a:solidFill>
              </a:rPr>
              <a:t>Pensión mensual </a:t>
            </a:r>
            <a:r>
              <a:rPr lang="es-ES" sz="1400" dirty="0">
                <a:solidFill>
                  <a:prstClr val="black"/>
                </a:solidFill>
              </a:rPr>
              <a:t>=</a:t>
            </a:r>
            <a:r>
              <a:rPr lang="es-ES" sz="1400" b="1" dirty="0">
                <a:solidFill>
                  <a:prstClr val="black"/>
                </a:solidFill>
              </a:rPr>
              <a:t> </a:t>
            </a:r>
            <a:r>
              <a:rPr lang="es-ES" sz="1400" dirty="0">
                <a:solidFill>
                  <a:prstClr val="black"/>
                </a:solidFill>
              </a:rPr>
              <a:t>(50% * 32.000 €) / 12 = 1. 333,34€.</a:t>
            </a:r>
          </a:p>
          <a:p>
            <a:pPr marL="342900" lvl="0" indent="-342900">
              <a:buFontTx/>
              <a:buChar char="-"/>
            </a:pPr>
            <a:endParaRPr lang="es-ES" sz="1100" i="1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prstClr val="black"/>
                </a:solidFill>
              </a:rPr>
              <a:t>Si se da de alta en el </a:t>
            </a:r>
            <a:r>
              <a:rPr lang="es-ES" b="1" i="1" dirty="0">
                <a:solidFill>
                  <a:prstClr val="black"/>
                </a:solidFill>
              </a:rPr>
              <a:t>MUPITI</a:t>
            </a:r>
            <a:r>
              <a:rPr lang="es-ES" i="1" dirty="0">
                <a:solidFill>
                  <a:prstClr val="black"/>
                </a:solidFill>
              </a:rPr>
              <a:t>: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es-ES" sz="11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prstClr val="black"/>
                </a:solidFill>
              </a:rPr>
              <a:t>Cuota Mupiti Profesional</a:t>
            </a:r>
            <a:r>
              <a:rPr lang="es-ES" sz="1400" dirty="0">
                <a:solidFill>
                  <a:prstClr val="black"/>
                </a:solidFill>
              </a:rPr>
              <a:t>: considerando que sube un 3% anual respecto de 2022 (268€), la cuota del 2023 sería 276€.</a:t>
            </a:r>
          </a:p>
          <a:p>
            <a:pPr marL="342900" indent="-342900">
              <a:buFontTx/>
              <a:buChar char="-"/>
            </a:pPr>
            <a:endParaRPr lang="es-ES" sz="1100" b="1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1400" u="sng" dirty="0">
                <a:solidFill>
                  <a:prstClr val="black"/>
                </a:solidFill>
              </a:rPr>
              <a:t>Cotización de solidaridad </a:t>
            </a:r>
            <a:r>
              <a:rPr lang="es-ES" sz="1400" dirty="0">
                <a:solidFill>
                  <a:prstClr val="black"/>
                </a:solidFill>
              </a:rPr>
              <a:t>del </a:t>
            </a:r>
            <a:r>
              <a:rPr lang="es-ES" sz="1400" b="1" dirty="0">
                <a:solidFill>
                  <a:prstClr val="black"/>
                </a:solidFill>
              </a:rPr>
              <a:t>9 por ciento sobre la base mínima de cotización del tramo 1 de la tabla general = </a:t>
            </a:r>
            <a:r>
              <a:rPr lang="es-ES" sz="1400" dirty="0">
                <a:solidFill>
                  <a:prstClr val="black"/>
                </a:solidFill>
              </a:rPr>
              <a:t>950,98€ = 85,59€ (que deducen mensualmente de la pensión).</a:t>
            </a:r>
          </a:p>
          <a:p>
            <a:endParaRPr lang="es-ES" sz="1100" b="1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prstClr val="black"/>
                </a:solidFill>
              </a:rPr>
              <a:t>Pensión mensual </a:t>
            </a:r>
            <a:r>
              <a:rPr lang="es-ES" sz="1400" dirty="0">
                <a:solidFill>
                  <a:prstClr val="black"/>
                </a:solidFill>
              </a:rPr>
              <a:t>= 32.000 € / 12 = 2.666,67€.</a:t>
            </a:r>
            <a:endParaRPr lang="es-E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3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444EFC-A493-8440-8001-619EE0781DF4}"/>
              </a:ext>
            </a:extLst>
          </p:cNvPr>
          <p:cNvSpPr/>
          <p:nvPr/>
        </p:nvSpPr>
        <p:spPr>
          <a:xfrm>
            <a:off x="1836115" y="2462751"/>
            <a:ext cx="9385401" cy="2923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S_tradnl" sz="2800" b="1" dirty="0">
              <a:latin typeface="Arial" charset="0"/>
              <a:cs typeface="Arial" charset="0"/>
            </a:endParaRPr>
          </a:p>
          <a:p>
            <a:pPr algn="ctr"/>
            <a:r>
              <a:rPr lang="es-ES_tradnl" sz="2800" b="1" dirty="0">
                <a:latin typeface="Arial" charset="0"/>
                <a:cs typeface="Arial" charset="0"/>
              </a:rPr>
              <a:t>“Regulación para el impulso de los Planes de Pensiones de Empleo”</a:t>
            </a:r>
          </a:p>
          <a:p>
            <a:pPr algn="ctr"/>
            <a:r>
              <a:rPr lang="es-ES_tradnl" sz="2400" b="1" dirty="0">
                <a:latin typeface="Arial" charset="0"/>
                <a:cs typeface="Arial" charset="0"/>
              </a:rPr>
              <a:t>(Ley 12/2022, de 30 de junio</a:t>
            </a:r>
            <a:r>
              <a:rPr lang="es-ES_tradnl" sz="2800" b="1" dirty="0">
                <a:latin typeface="Arial" charset="0"/>
                <a:cs typeface="Arial" charset="0"/>
              </a:rPr>
              <a:t>)</a:t>
            </a:r>
          </a:p>
          <a:p>
            <a:r>
              <a:rPr lang="es-ES_tradnl" sz="2000" b="1" dirty="0">
                <a:solidFill>
                  <a:srgbClr val="0432FF"/>
                </a:solidFill>
                <a:latin typeface="Arial" charset="0"/>
                <a:cs typeface="Arial" charset="0"/>
              </a:rPr>
              <a:t>           </a:t>
            </a:r>
          </a:p>
          <a:p>
            <a:pPr algn="ctr"/>
            <a:r>
              <a:rPr lang="es-ES_tradnl" sz="2000" b="1" dirty="0">
                <a:solidFill>
                  <a:srgbClr val="0432FF"/>
                </a:solidFill>
                <a:latin typeface="Arial" charset="0"/>
                <a:cs typeface="Arial" charset="0"/>
              </a:rPr>
              <a:t>  </a:t>
            </a:r>
            <a:r>
              <a:rPr lang="es-ES_tradnl" sz="2400" b="1" dirty="0">
                <a:solidFill>
                  <a:srgbClr val="0432FF"/>
                </a:solidFill>
                <a:latin typeface="Arial" charset="0"/>
                <a:cs typeface="Arial" charset="0"/>
              </a:rPr>
              <a:t>Israel del Castillo</a:t>
            </a:r>
          </a:p>
          <a:p>
            <a:endParaRPr lang="es-ES" sz="2800" b="1" dirty="0">
              <a:solidFill>
                <a:srgbClr val="0432FF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6DD5885-F760-46BA-92CF-1CCDDD88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22</a:t>
            </a:fld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C146B8-C503-41DA-B065-381FA187C152}"/>
              </a:ext>
            </a:extLst>
          </p:cNvPr>
          <p:cNvSpPr/>
          <p:nvPr/>
        </p:nvSpPr>
        <p:spPr>
          <a:xfrm>
            <a:off x="1741352" y="860831"/>
            <a:ext cx="76878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55A9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Jornada Informativa Galicia 30 de mayo de 2023</a:t>
            </a:r>
            <a:endParaRPr lang="es-ES" dirty="0">
              <a:solidFill>
                <a:srgbClr val="55A9DD"/>
              </a:solidFill>
            </a:endParaRPr>
          </a:p>
          <a:p>
            <a:r>
              <a:rPr lang="es-ES" dirty="0">
                <a:solidFill>
                  <a:srgbClr val="55A9DD"/>
                </a:solidFill>
              </a:rPr>
              <a:t>Regulación para el impulso de los Planes de Pensiones de Empleo.</a:t>
            </a:r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6477D196-7686-7B42-AC75-2336AA5AA808}"/>
              </a:ext>
            </a:extLst>
          </p:cNvPr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0366386" y="906125"/>
            <a:ext cx="699577" cy="631814"/>
          </a:xfrm>
          <a:prstGeom prst="rect">
            <a:avLst/>
          </a:prstGeom>
          <a:noFill/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821A9-74AC-EC86-0826-F36DCDFBB7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173787"/>
            <a:ext cx="1055114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6750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276F991-D62F-42D9-9A86-F3ADA28E3CDC}"/>
              </a:ext>
            </a:extLst>
          </p:cNvPr>
          <p:cNvSpPr txBox="1"/>
          <p:nvPr/>
        </p:nvSpPr>
        <p:spPr>
          <a:xfrm>
            <a:off x="1741352" y="1596415"/>
            <a:ext cx="7848797" cy="434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00" b="1" dirty="0"/>
              <a:t>Regulación para el impulso de los Planes de Pensiones de Empleo (Ley 12/2022)</a:t>
            </a:r>
          </a:p>
          <a:p>
            <a:pPr marL="257175" indent="-257175" algn="just">
              <a:lnSpc>
                <a:spcPct val="150000"/>
              </a:lnSpc>
              <a:buAutoNum type="arabicPeriod"/>
            </a:pPr>
            <a:r>
              <a:rPr lang="es-ES" dirty="0"/>
              <a:t>Motivación.</a:t>
            </a:r>
          </a:p>
          <a:p>
            <a:pPr marL="257175" indent="-257175" algn="just">
              <a:lnSpc>
                <a:spcPct val="150000"/>
              </a:lnSpc>
              <a:buAutoNum type="arabicPeriod"/>
            </a:pPr>
            <a:r>
              <a:rPr lang="es-ES" dirty="0"/>
              <a:t>Entrada en vigor.</a:t>
            </a:r>
          </a:p>
          <a:p>
            <a:pPr marL="257175" indent="-257175" algn="just">
              <a:lnSpc>
                <a:spcPct val="150000"/>
              </a:lnSpc>
              <a:buFontTx/>
              <a:buAutoNum type="arabicPeriod"/>
            </a:pPr>
            <a:r>
              <a:rPr lang="es-ES" dirty="0"/>
              <a:t>Figuras para potenciar la previsión social complementaria empresarial.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	3.1. Fondos de pensiones de empleo de promoción publica abiertos.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	3.2. Planes de pensiones de empleo simplificado (PPES).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4. Novedades fiscales para profesionales autónomos.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	4.1. Novedades para mutualistas.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5. Nuevo seguro “Previsión Complementaria Autónomos”.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BDBCABE-EF95-4915-911C-3B5EA05EC952}"/>
              </a:ext>
            </a:extLst>
          </p:cNvPr>
          <p:cNvCxnSpPr>
            <a:cxnSpLocks/>
          </p:cNvCxnSpPr>
          <p:nvPr/>
        </p:nvCxnSpPr>
        <p:spPr>
          <a:xfrm flipH="1">
            <a:off x="1741352" y="1596414"/>
            <a:ext cx="77360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580AA0-CD10-41B9-9026-0A23839A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23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00E554-594E-A24D-B487-401872F1A653}"/>
              </a:ext>
            </a:extLst>
          </p:cNvPr>
          <p:cNvSpPr/>
          <p:nvPr/>
        </p:nvSpPr>
        <p:spPr>
          <a:xfrm>
            <a:off x="1741352" y="860831"/>
            <a:ext cx="7687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55A9DD"/>
                </a:solidFill>
              </a:rPr>
              <a:t>Índice </a:t>
            </a:r>
            <a:endParaRPr lang="es-ES" sz="2800" dirty="0">
              <a:solidFill>
                <a:srgbClr val="55A9DD"/>
              </a:solidFill>
            </a:endParaRPr>
          </a:p>
        </p:txBody>
      </p:sp>
      <p:pic>
        <p:nvPicPr>
          <p:cNvPr id="8" name="Imagen 7" descr="C:\Users\natalia.MUPITI\Desktop\logomupiti.gif">
            <a:extLst>
              <a:ext uri="{FF2B5EF4-FFF2-40B4-BE49-F238E27FC236}">
                <a16:creationId xmlns:a16="http://schemas.microsoft.com/office/drawing/2014/main" id="{6D8E021C-8751-214F-8761-4EB5C6CEE8FC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51071" y="930309"/>
            <a:ext cx="824164" cy="780945"/>
          </a:xfrm>
          <a:prstGeom prst="rect">
            <a:avLst/>
          </a:prstGeom>
          <a:noFill/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1B73F62-C50D-EC07-A9E1-622E385179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2046" y="6356349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71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647328" y="1992205"/>
            <a:ext cx="8422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/>
              <a:t>Fomentar la previsión social complementaria de corte profesional, </a:t>
            </a:r>
            <a:r>
              <a:rPr lang="es-ES" sz="2400" dirty="0"/>
              <a:t>a partir del desarrollo de los planes de pensiones de empleo, la </a:t>
            </a:r>
            <a:r>
              <a:rPr lang="es-ES" sz="2400" b="1" dirty="0"/>
              <a:t>diferenciación en el tratamiento fiscal </a:t>
            </a:r>
            <a:r>
              <a:rPr lang="es-ES" sz="2400" dirty="0"/>
              <a:t>de los instrumentos de previsión social empresarial y de la simplificación en las categorías de los planes de pensiones existentes.</a:t>
            </a:r>
          </a:p>
          <a:p>
            <a:pPr algn="just"/>
            <a:r>
              <a:rPr lang="es-ES" sz="2400" i="1" dirty="0"/>
              <a:t> </a:t>
            </a:r>
            <a:endParaRPr lang="es-ES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24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195685"/>
            <a:ext cx="768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1. Motivación.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BEE95AE-759B-7A8D-1536-90CBFBC7382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90209" y="6356350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408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90209" y="1993322"/>
            <a:ext cx="86289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La Ley 12/2022 </a:t>
            </a:r>
            <a:r>
              <a:rPr lang="es-ES" sz="2400" b="1" dirty="0"/>
              <a:t>entró en vigor el 2-7-2022.</a:t>
            </a:r>
          </a:p>
          <a:p>
            <a:pPr algn="just"/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b="1" dirty="0"/>
              <a:t>fecha de efecto </a:t>
            </a:r>
            <a:r>
              <a:rPr lang="es-ES" sz="2400" dirty="0"/>
              <a:t>de las novedades fiscales que introduce esta norma es el </a:t>
            </a:r>
            <a:r>
              <a:rPr lang="es-ES" sz="2400" b="1" dirty="0"/>
              <a:t>1-1-2023.</a:t>
            </a:r>
          </a:p>
          <a:p>
            <a:pPr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25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195685"/>
            <a:ext cx="768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2. Entrada en vigor.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F5614E-9B53-FC42-FFF4-B26E619E0DC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356349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244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41352" y="1911178"/>
            <a:ext cx="8669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i="1" dirty="0"/>
              <a:t>Con esta Ley </a:t>
            </a:r>
            <a:r>
              <a:rPr lang="es-ES" b="1" dirty="0"/>
              <a:t>se introducen dos figuras </a:t>
            </a:r>
            <a:r>
              <a:rPr lang="es-ES" dirty="0"/>
              <a:t>destinadas a consolidar la potenciación de la previsión social complementaria en el ámbito empresarial: </a:t>
            </a:r>
          </a:p>
          <a:p>
            <a:pPr algn="just"/>
            <a:endParaRPr lang="es-ES" dirty="0"/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dirty="0"/>
              <a:t>los </a:t>
            </a:r>
            <a:r>
              <a:rPr lang="es-ES" dirty="0">
                <a:solidFill>
                  <a:schemeClr val="accent1"/>
                </a:solidFill>
              </a:rPr>
              <a:t>fondos de pensiones de empleo de promoción pública abiertos</a:t>
            </a:r>
            <a:r>
              <a:rPr lang="es-ES" dirty="0"/>
              <a:t>, y</a:t>
            </a:r>
          </a:p>
          <a:p>
            <a:pPr lvl="1" algn="just"/>
            <a:endParaRPr lang="es-ES" dirty="0"/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dirty="0"/>
              <a:t>los </a:t>
            </a:r>
            <a:r>
              <a:rPr lang="es-ES" dirty="0">
                <a:solidFill>
                  <a:schemeClr val="accent1"/>
                </a:solidFill>
              </a:rPr>
              <a:t>planes de pensiones de empleo simplificado</a:t>
            </a:r>
            <a:r>
              <a:rPr lang="es-ES" dirty="0"/>
              <a:t>.</a:t>
            </a:r>
          </a:p>
          <a:p>
            <a:pPr lvl="1"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También se </a:t>
            </a:r>
            <a:r>
              <a:rPr lang="es-ES" b="1" dirty="0"/>
              <a:t>modifican los límites fiscal y financiero de las reducciones por aportación </a:t>
            </a:r>
            <a:r>
              <a:rPr lang="es-ES" dirty="0"/>
              <a:t>a los sistemas de previsión social.</a:t>
            </a:r>
          </a:p>
          <a:p>
            <a:pPr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26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195685"/>
            <a:ext cx="797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3. Figuras para potenciar la previsión social complementaria empresarial.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CCB5075-2C6C-914B-8915-FBA9814CEF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356349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445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40352" y="1565017"/>
            <a:ext cx="86397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b="1" dirty="0"/>
              <a:t>Promovidos por el Ministerio de Inclusión, Seguridad Social y Migraciones</a:t>
            </a:r>
            <a:r>
              <a:rPr lang="es-ES" sz="2000" dirty="0"/>
              <a:t> a través de la Comisión Promotora y de Seguimiento (creada a tal efecto).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/>
              <a:t>Podrán adherirse los nuevos Planes de Pensiones Simplificados (PPES), así como los Planes de Pensiones de Empleo de aportación definida para la contingencia de jubilación.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/>
              <a:t>Serán </a:t>
            </a:r>
            <a:r>
              <a:rPr lang="es-ES" sz="2000" b="1" dirty="0"/>
              <a:t>administrados por una entidad gestora </a:t>
            </a:r>
            <a:r>
              <a:rPr lang="es-ES" sz="2000" dirty="0"/>
              <a:t>bajo la </a:t>
            </a:r>
            <a:r>
              <a:rPr lang="es-ES" sz="2000" b="1" dirty="0"/>
              <a:t>supervisión de una única Comisión de Control Especial para todos los fondos</a:t>
            </a:r>
            <a:r>
              <a:rPr lang="es-ES" sz="2000" dirty="0"/>
              <a:t>.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/>
              <a:t>Se utilizará una </a:t>
            </a:r>
            <a:r>
              <a:rPr lang="es-ES" sz="2000" b="1" dirty="0"/>
              <a:t>plataforma digital común </a:t>
            </a:r>
            <a:r>
              <a:rPr lang="es-ES" sz="2000" dirty="0"/>
              <a:t>para todas las entidades gestoras y depositarias.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27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3. 1. </a:t>
            </a:r>
            <a:r>
              <a:rPr lang="es-ES" sz="2400" b="1" dirty="0">
                <a:solidFill>
                  <a:srgbClr val="55A9DD"/>
                </a:solidFill>
              </a:rPr>
              <a:t>Fondos de pensiones de empleo </a:t>
            </a:r>
            <a:r>
              <a:rPr lang="es-ES" sz="2400" dirty="0">
                <a:solidFill>
                  <a:srgbClr val="55A9DD"/>
                </a:solidFill>
              </a:rPr>
              <a:t>de promoción pública abiertos.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356350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752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79373" y="1293341"/>
            <a:ext cx="863975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u="sng" dirty="0"/>
          </a:p>
          <a:p>
            <a:pPr algn="just"/>
            <a:endParaRPr lang="es-ES" sz="11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Una de las modalidades previstas son los </a:t>
            </a:r>
            <a:r>
              <a:rPr lang="es-ES" b="1" dirty="0"/>
              <a:t>planes de pensiones de trabajadores por cuenta propia o autónomos</a:t>
            </a:r>
            <a:r>
              <a:rPr lang="es-ES" dirty="0"/>
              <a:t>, que podrán ser </a:t>
            </a:r>
            <a:r>
              <a:rPr lang="es-ES" u="sng" dirty="0"/>
              <a:t>promovidos</a:t>
            </a:r>
            <a:r>
              <a:rPr lang="es-ES" dirty="0"/>
              <a:t> por:</a:t>
            </a:r>
          </a:p>
          <a:p>
            <a:pPr algn="just"/>
            <a:endParaRPr lang="es-ES" sz="1100" dirty="0"/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dirty="0"/>
              <a:t>Asociaciones, federaciones, confederaciones o uniones de asociaciones de trabajadores por cuenta propia o autónomos,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dirty="0"/>
              <a:t>Sindicatos,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dirty="0"/>
              <a:t>Colegios profesionales, o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1"/>
                </a:solidFill>
              </a:rPr>
              <a:t>Mutualidades de Previsión Social</a:t>
            </a:r>
            <a:r>
              <a:rPr lang="es-ES" dirty="0"/>
              <a:t>.</a:t>
            </a:r>
          </a:p>
          <a:p>
            <a:pPr lvl="2" algn="just"/>
            <a:endParaRPr lang="es-ES" sz="11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En esta modalidad los </a:t>
            </a:r>
            <a:r>
              <a:rPr lang="es-ES" b="1" dirty="0"/>
              <a:t>partícipes exclusivamente </a:t>
            </a:r>
            <a:r>
              <a:rPr lang="es-ES" dirty="0"/>
              <a:t>tendrán que ser </a:t>
            </a:r>
            <a:r>
              <a:rPr lang="es-ES" b="1" dirty="0"/>
              <a:t>personas trabajadoras por cuenta propia o</a:t>
            </a:r>
            <a:r>
              <a:rPr lang="es-ES" dirty="0"/>
              <a:t> </a:t>
            </a:r>
            <a:r>
              <a:rPr lang="es-ES" b="1" dirty="0"/>
              <a:t>autónomos.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28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3. 2. Planes de pensiones de empleo simplificado (PPES).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356349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936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532238" y="1598140"/>
            <a:ext cx="9028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Ley 12/2022, incorpora la modificación de la Ley del IRPF en cuanto a </a:t>
            </a:r>
            <a:r>
              <a:rPr lang="es-ES" b="1" dirty="0"/>
              <a:t>los límites de reducción y el límite financiero de aportaciones y contribuciones a los sistemas de previsión social </a:t>
            </a:r>
            <a:r>
              <a:rPr lang="es-ES" dirty="0"/>
              <a:t>del artículo 51 (PP, MPS, PPA, Planes de Previsión Social Empresarial y Seguros colectivos de dependencia).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límite </a:t>
            </a:r>
            <a:r>
              <a:rPr lang="es-ES" b="1" dirty="0">
                <a:solidFill>
                  <a:schemeClr val="accent1"/>
                </a:solidFill>
              </a:rPr>
              <a:t>máximo conjunto </a:t>
            </a:r>
            <a:r>
              <a:rPr lang="es-ES" b="1" dirty="0"/>
              <a:t>para las reducciones en base imponible</a:t>
            </a:r>
            <a:r>
              <a:rPr lang="es-ES" dirty="0"/>
              <a:t> previstas en el artículo 51 de la Ley del IRPF, será la menor de las dos cantidades siguientes:</a:t>
            </a:r>
          </a:p>
          <a:p>
            <a:pPr algn="just"/>
            <a:endParaRPr lang="es-ES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b="1" dirty="0"/>
              <a:t>30%</a:t>
            </a:r>
            <a:r>
              <a:rPr lang="es-ES" dirty="0"/>
              <a:t> de la suma de los rendimientos netos del trabajo y de actividades económicas percibidos individualmente en el ejercicio.</a:t>
            </a:r>
          </a:p>
          <a:p>
            <a:pPr lvl="1" algn="just"/>
            <a:endParaRPr lang="es-ES" sz="10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b="1" dirty="0"/>
              <a:t>1.500 euros anuales</a:t>
            </a:r>
            <a:r>
              <a:rPr lang="es-ES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importe anual máximo conjunto de aportaciones y contribuciones empresariales </a:t>
            </a:r>
            <a:r>
              <a:rPr lang="es-ES" dirty="0"/>
              <a:t>a los sistemas de previsión social, será de </a:t>
            </a:r>
            <a:r>
              <a:rPr lang="es-ES" b="1" dirty="0">
                <a:solidFill>
                  <a:schemeClr val="accent1"/>
                </a:solidFill>
              </a:rPr>
              <a:t>1.500 euros </a:t>
            </a:r>
            <a:r>
              <a:rPr lang="es-ES" sz="1200" dirty="0"/>
              <a:t>(Casilla 465 del apartado destinado a las Reducciones por aportaciones y contribuciones a sistemas de previsión social)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29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059349"/>
            <a:ext cx="795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4. Novedades fiscales para profesionales autónomos.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CCB5075-2C6C-914B-8915-FBA9814CEF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664043" y="6356350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7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90209" y="1993322"/>
            <a:ext cx="8628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/>
              <a:t>Adecuar las bases de cotización de los trabajadores por cuenta propia o autónomos a sus ingresos reales, </a:t>
            </a:r>
            <a:r>
              <a:rPr lang="es-ES" sz="2400" dirty="0"/>
              <a:t>con el objetivo de que se alcance una protección social para estos trabajadores equiparable al de quienes se integran en el Régimen General de la Seguridad Social, y que no se ven perjudicados los principios de contributividad y solidaridad en los que se fundamenta el propio sistema de Seguridad Social.</a:t>
            </a:r>
          </a:p>
          <a:p>
            <a:pPr algn="just"/>
            <a:endParaRPr lang="es-ES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3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195685"/>
            <a:ext cx="768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1. Motivación.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BEE95AE-759B-7A8D-1536-90CBFBC7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1737510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606378" y="1521014"/>
            <a:ext cx="89545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u="sng" dirty="0"/>
              <a:t>El límite anterior (1.500 euros) se puede incrementar</a:t>
            </a:r>
            <a:r>
              <a:rPr lang="es-ES" sz="1600" b="1" dirty="0"/>
              <a:t> </a:t>
            </a:r>
            <a:r>
              <a:rPr lang="es-ES" sz="1600" dirty="0"/>
              <a:t>en los siguientes supuestos y cuantías:</a:t>
            </a:r>
          </a:p>
          <a:p>
            <a:endParaRPr lang="es-ES" sz="1100" dirty="0"/>
          </a:p>
          <a:p>
            <a:pPr lvl="1"/>
            <a:r>
              <a:rPr lang="es-ES" sz="1600" dirty="0"/>
              <a:t>1º. En 8.500 euros anuales (8.500+1.500= 10.000 euros) siempre que </a:t>
            </a:r>
            <a:r>
              <a:rPr lang="es-ES" sz="1600" dirty="0">
                <a:solidFill>
                  <a:schemeClr val="accent1"/>
                </a:solidFill>
              </a:rPr>
              <a:t>proceda de contribuciones empresariales o de aportaciones del trabajador al mismo instrumento de previsión social </a:t>
            </a:r>
            <a:r>
              <a:rPr lang="es-ES" sz="1600" dirty="0"/>
              <a:t>(resultado de aplicar los coeficientes dispuestos en la Ley). </a:t>
            </a:r>
            <a:r>
              <a:rPr lang="es-ES" sz="1600" u="sng" dirty="0"/>
              <a:t>En este caso SOLO aplica si el autónomo también trabaja por cuenta ajena</a:t>
            </a:r>
            <a:r>
              <a:rPr lang="es-ES" sz="1600" dirty="0"/>
              <a:t>.</a:t>
            </a:r>
          </a:p>
          <a:p>
            <a:pPr lvl="1"/>
            <a:endParaRPr lang="es-ES" sz="1100" dirty="0"/>
          </a:p>
          <a:p>
            <a:pPr lvl="1"/>
            <a:r>
              <a:rPr lang="es-ES" sz="1600" dirty="0"/>
              <a:t>2º. En </a:t>
            </a:r>
            <a:r>
              <a:rPr lang="es-ES" sz="1600" b="1" dirty="0"/>
              <a:t>4.250 euros anuales</a:t>
            </a:r>
            <a:r>
              <a:rPr lang="es-ES" sz="1600" dirty="0"/>
              <a:t>, siempre que el incremento provenga de:</a:t>
            </a:r>
          </a:p>
          <a:p>
            <a:pPr lvl="1"/>
            <a:endParaRPr lang="es-ES" sz="1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Aportaciones a PPES de trabajadores por cuenta propia o autónomos, o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b="1" dirty="0">
                <a:solidFill>
                  <a:schemeClr val="accent1"/>
                </a:solidFill>
              </a:rPr>
              <a:t>Aportaciones propias que el empresario individual o el profesional realice a</a:t>
            </a:r>
            <a:r>
              <a:rPr lang="es-ES" sz="1600" b="1" dirty="0"/>
              <a:t>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sz="1600" dirty="0"/>
              <a:t>Planes de Pensiones de Empleo, de los que sea promotor y además partícipe, o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chemeClr val="accent1"/>
                </a:solidFill>
              </a:rPr>
              <a:t>Mutualidades de Previsión Social de las que sea mutualista</a:t>
            </a:r>
            <a:r>
              <a:rPr lang="es-ES" sz="1600" b="1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Aportaciones a Planes de Previsión Social Empresarial, 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Aportaciones a Seguros Colectivos de Dependencia de los que sea a la vez tomador y asegurado.</a:t>
            </a:r>
          </a:p>
          <a:p>
            <a:pPr lvl="1"/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 todo caso, </a:t>
            </a:r>
            <a:r>
              <a:rPr lang="es-ES" sz="1600" b="1" dirty="0"/>
              <a:t>la cuantía máxima de reducción </a:t>
            </a:r>
            <a:r>
              <a:rPr lang="es-ES" sz="1600" dirty="0"/>
              <a:t>por aplicación de los incrementos previstos en 1º y 2º anteriores, </a:t>
            </a:r>
            <a:r>
              <a:rPr lang="es-ES" sz="1600" b="1" dirty="0"/>
              <a:t>será de 8.500 euros anuales + 1.500 euros (ley IRPF) : Total 10.000 euros.</a:t>
            </a:r>
            <a:endParaRPr lang="es-ES" sz="1600" dirty="0"/>
          </a:p>
          <a:p>
            <a:endParaRPr lang="es-ES" sz="11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30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928108"/>
            <a:ext cx="795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4. Novedades fiscales para profesionales autónomos.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CCB5075-2C6C-914B-8915-FBA9814CEF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664043" y="6356350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035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41352" y="1472955"/>
            <a:ext cx="86397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Mutualista que sea </a:t>
            </a:r>
            <a:r>
              <a:rPr lang="es-ES" b="1" dirty="0"/>
              <a:t>profesional</a:t>
            </a:r>
            <a:r>
              <a:rPr lang="es-ES" dirty="0"/>
              <a:t> (colegiado y realiza el ejercicio de la profesión por cuenta propia), que efectúa aportaciones a Mupiti: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ES" dirty="0"/>
              <a:t>podrá </a:t>
            </a:r>
            <a:r>
              <a:rPr lang="es-ES" dirty="0">
                <a:solidFill>
                  <a:schemeClr val="accent1"/>
                </a:solidFill>
              </a:rPr>
              <a:t>incrementar el límite tanto de aportación como de reducción </a:t>
            </a:r>
            <a:r>
              <a:rPr lang="es-ES" dirty="0"/>
              <a:t>de la base imponible en </a:t>
            </a:r>
            <a:r>
              <a:rPr lang="es-ES" b="1" dirty="0">
                <a:solidFill>
                  <a:schemeClr val="accent1"/>
                </a:solidFill>
              </a:rPr>
              <a:t>4.250 euros anuales</a:t>
            </a:r>
            <a:r>
              <a:rPr lang="es-ES" dirty="0"/>
              <a:t>.</a:t>
            </a:r>
          </a:p>
          <a:p>
            <a:pPr lvl="1" algn="just"/>
            <a:endParaRPr lang="es-ES" dirty="0"/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s-ES" dirty="0"/>
              <a:t>la </a:t>
            </a:r>
            <a:r>
              <a:rPr lang="es-ES" b="1" dirty="0"/>
              <a:t>cuantía máxima al año será de </a:t>
            </a:r>
            <a:r>
              <a:rPr lang="es-ES" b="1" dirty="0">
                <a:solidFill>
                  <a:schemeClr val="accent1"/>
                </a:solidFill>
              </a:rPr>
              <a:t>5.750 euros</a:t>
            </a:r>
            <a:r>
              <a:rPr lang="es-ES" dirty="0">
                <a:solidFill>
                  <a:schemeClr val="accent1"/>
                </a:solidFill>
              </a:rPr>
              <a:t>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dirty="0"/>
              <a:t>Aunque no es novedad</a:t>
            </a:r>
            <a:r>
              <a:rPr lang="es-ES" b="1" dirty="0"/>
              <a:t>,</a:t>
            </a:r>
            <a:r>
              <a:rPr lang="es-ES" dirty="0"/>
              <a:t> conviene recordar que, </a:t>
            </a:r>
            <a:r>
              <a:rPr lang="es-ES" u="sng" dirty="0"/>
              <a:t>además de lo anterior</a:t>
            </a:r>
            <a:r>
              <a:rPr lang="es-ES" dirty="0"/>
              <a:t>, </a:t>
            </a:r>
            <a:r>
              <a:rPr lang="es-ES" b="1" dirty="0"/>
              <a:t>las cantidades aportadas por un profesional autónomo que está de alta en la Mutualidad como alternativa al RETA</a:t>
            </a:r>
            <a:r>
              <a:rPr lang="es-ES" dirty="0"/>
              <a:t>, tendrán la consideración de gasto </a:t>
            </a:r>
            <a:r>
              <a:rPr lang="es-ES" i="1" dirty="0">
                <a:highlight>
                  <a:srgbClr val="FFFF00"/>
                </a:highlight>
              </a:rPr>
              <a:t>deducible de los ingresos de la actividad profesional</a:t>
            </a:r>
            <a:r>
              <a:rPr lang="es-ES" dirty="0"/>
              <a:t>, con el límite del 100% de la cuota máxima por contingencias comunes (Artículo 30 Ley IRPF) que esté establecida, en cada ejercicio económico, para el Régimen Especial de Trabajadores Autónomos (RETA). </a:t>
            </a:r>
            <a:r>
              <a:rPr lang="es-ES" b="1" dirty="0"/>
              <a:t>Para el año 2023 se fija en </a:t>
            </a:r>
            <a:r>
              <a:rPr lang="es-E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15.266,72</a:t>
            </a:r>
            <a:r>
              <a:rPr lang="es-ES" b="1" dirty="0">
                <a:highlight>
                  <a:srgbClr val="FFFF00"/>
                </a:highlight>
              </a:rPr>
              <a:t> euros.</a:t>
            </a:r>
            <a:r>
              <a:rPr lang="es-ES" b="1" dirty="0"/>
              <a:t> </a:t>
            </a:r>
            <a:r>
              <a:rPr lang="es-ES" sz="1400" dirty="0"/>
              <a:t>(Casilla </a:t>
            </a:r>
            <a:r>
              <a:rPr lang="es-ES" sz="1400" b="0" i="0" dirty="0">
                <a:effectLst/>
                <a:latin typeface="OpenSans"/>
              </a:rPr>
              <a:t>186 </a:t>
            </a:r>
            <a:r>
              <a:rPr lang="es-ES" sz="1400" dirty="0">
                <a:latin typeface="OpenSans"/>
              </a:rPr>
              <a:t>”</a:t>
            </a:r>
            <a:r>
              <a:rPr lang="es-ES" sz="1400" b="0" i="0" dirty="0">
                <a:effectLst/>
                <a:latin typeface="OpenSans"/>
              </a:rPr>
              <a:t>Seguridad Social o aportaciones a mutualidades alternativas del titular de la actividad”)</a:t>
            </a:r>
            <a:endParaRPr lang="es-ES" sz="1400" dirty="0"/>
          </a:p>
          <a:p>
            <a:pPr marL="317500"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31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4. 1. Novedades para mutualistas.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356349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072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653540" y="1472955"/>
            <a:ext cx="87275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Dirigido a los </a:t>
            </a:r>
            <a:r>
              <a:rPr lang="es-ES" b="1" dirty="0"/>
              <a:t>profesionales colegiados como Ingenieros Técnicos en cualquiera de sus ramas. </a:t>
            </a:r>
            <a:r>
              <a:rPr lang="es-ES" dirty="0"/>
              <a:t>En vigor </a:t>
            </a:r>
            <a:r>
              <a:rPr lang="es-ES" b="1" dirty="0"/>
              <a:t>a partir del 1 de enero de 2023.</a:t>
            </a:r>
          </a:p>
          <a:p>
            <a:pPr algn="just"/>
            <a:endParaRPr lang="es-E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Edad: </a:t>
            </a:r>
            <a:r>
              <a:rPr lang="es-ES" dirty="0"/>
              <a:t>Mínima 18 años, máxima hasta el acceso a la jubilación efectiva.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Coberturas: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Jubilación (fondo acumulado en el momento de la jubilación efectiva)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Fallecimiento (capital adicional de 600 €)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Incapacidad Permanente Absoluta (fondo acumulado en el momento de la </a:t>
            </a:r>
            <a:r>
              <a:rPr lang="es-ES" dirty="0" err="1"/>
              <a:t>IPA</a:t>
            </a:r>
            <a:r>
              <a:rPr lang="es-ES" dirty="0"/>
              <a:t>)</a:t>
            </a:r>
          </a:p>
          <a:p>
            <a:pPr lvl="1"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Cuotas: </a:t>
            </a:r>
            <a:r>
              <a:rPr lang="es-ES" dirty="0"/>
              <a:t>Periódicas mensuales, trimestrales, semestrales, anuales o extraordinarias (aportación mínima anual 600 €). Las cuotas se pueden suspender y reactivar el cualquier momento.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Modalidades de cobro: </a:t>
            </a:r>
            <a:r>
              <a:rPr lang="es-ES" dirty="0"/>
              <a:t>1) De una vez, 2) vitalicia, constante y mensual o 3) temporal (constante y pagadera en 3 anualidades).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17500"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32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356360" y="1040052"/>
            <a:ext cx="840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5. Nuevo seguro “Previsión Social Complementaria Autónomos” </a:t>
            </a:r>
            <a:r>
              <a:rPr lang="es-ES" sz="1400" dirty="0">
                <a:solidFill>
                  <a:srgbClr val="55A9DD"/>
                </a:solidFill>
              </a:rPr>
              <a:t>(1)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41352" y="6356349"/>
            <a:ext cx="4114800" cy="365125"/>
          </a:xfrm>
        </p:spPr>
        <p:txBody>
          <a:bodyPr/>
          <a:lstStyle/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663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Regulación para el impulso de los Planes de Pensiones de Empleo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838200" y="1409384"/>
            <a:ext cx="87275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Régimen fiscal</a:t>
            </a:r>
            <a:r>
              <a:rPr lang="es-ES" dirty="0"/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Aportación: máxima anual de </a:t>
            </a:r>
            <a:r>
              <a:rPr lang="es-ES" b="1" dirty="0"/>
              <a:t>5.750 €</a:t>
            </a:r>
            <a:r>
              <a:rPr lang="es-ES" dirty="0"/>
              <a:t>, reducible de la </a:t>
            </a:r>
            <a:r>
              <a:rPr lang="es-ES" dirty="0" err="1"/>
              <a:t>B.I</a:t>
            </a:r>
            <a:r>
              <a:rPr lang="es-ES" dirty="0"/>
              <a:t>. del IRPF </a:t>
            </a:r>
            <a:r>
              <a:rPr lang="es-ES" i="1" dirty="0"/>
              <a:t>en la </a:t>
            </a:r>
            <a:r>
              <a:rPr lang="es-ES" b="0" i="1" dirty="0">
                <a:solidFill>
                  <a:srgbClr val="212529"/>
                </a:solidFill>
                <a:effectLst/>
                <a:latin typeface="OpenSans"/>
              </a:rPr>
              <a:t>casilla 465 del apartado destinado a las reducciones por aportaciones y contribuciones a sistemas de previsión social</a:t>
            </a:r>
            <a:r>
              <a:rPr lang="es-ES" b="0" i="0" dirty="0">
                <a:solidFill>
                  <a:srgbClr val="212529"/>
                </a:solidFill>
                <a:effectLst/>
                <a:latin typeface="OpenSans"/>
              </a:rPr>
              <a:t>.</a:t>
            </a:r>
            <a:r>
              <a:rPr lang="es-ES" dirty="0"/>
              <a:t> </a:t>
            </a:r>
            <a:r>
              <a:rPr lang="es-ES" sz="1400" dirty="0"/>
              <a:t>(importe aplicable al conjunto de sistemas de previsión social del asegurado/partícipe)</a:t>
            </a:r>
            <a:r>
              <a:rPr lang="es-ES" dirty="0"/>
              <a:t>	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Prestaciones: consideración fiscal de rendimiento del trabajo en el IRPF.</a:t>
            </a:r>
          </a:p>
          <a:p>
            <a:pPr lvl="1"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Derecho de rescate</a:t>
            </a:r>
            <a:r>
              <a:rPr lang="es-ES" dirty="0"/>
              <a:t>: No hay, al ser reducible del IRPF. Se cobra en la fecha de la jubilación efectiva. 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Supuestos excepcionales de liquidez</a:t>
            </a:r>
            <a:r>
              <a:rPr lang="es-ES" dirty="0"/>
              <a:t>: desempleo de larga duración, enfermedad grave y aportaciones con 10 años de antigüedad a partir de 2025.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Rentabilidad y gastos: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Se garantiza un interés del 0,20% </a:t>
            </a:r>
            <a:r>
              <a:rPr lang="es-ES" dirty="0"/>
              <a:t>anual y se le añadirá, en su caso, la participación en beneficios obtenida en cada anualidad.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Gastos de administración: </a:t>
            </a:r>
            <a:r>
              <a:rPr lang="es-ES" b="1" dirty="0"/>
              <a:t>1 € al mes </a:t>
            </a:r>
            <a:r>
              <a:rPr lang="es-ES" dirty="0"/>
              <a:t>(12 € al año).</a:t>
            </a:r>
          </a:p>
          <a:p>
            <a:pPr lvl="1"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33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356360" y="1040052"/>
            <a:ext cx="840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5. Nuevo seguro “Previsión Social Complementaria Autónomos” </a:t>
            </a:r>
            <a:r>
              <a:rPr lang="es-ES" sz="1400" dirty="0">
                <a:solidFill>
                  <a:srgbClr val="55A9DD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133823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BC514D-219D-9FCE-B4F6-4178E09927AF}"/>
              </a:ext>
            </a:extLst>
          </p:cNvPr>
          <p:cNvSpPr txBox="1"/>
          <p:nvPr/>
        </p:nvSpPr>
        <p:spPr>
          <a:xfrm>
            <a:off x="6636861" y="2794881"/>
            <a:ext cx="5080009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RUEGOS</a:t>
            </a:r>
            <a:r>
              <a:rPr lang="en-US" sz="6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6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PREGUNTAS</a:t>
            </a:r>
            <a:endParaRPr lang="en-US" sz="6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29A7C6-84D7-D941-B8E3-B87FEF00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7" y="2910165"/>
            <a:ext cx="5428849" cy="160150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9A4E6B6-8BE1-00DD-B44F-D23E778D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18/05/2023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32CF31-20A4-133C-FA5D-F18515C4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9FD70B-3FDC-CF43-8010-687875035E85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90209" y="1993322"/>
            <a:ext cx="86289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El Real Decreto-ley </a:t>
            </a:r>
            <a:r>
              <a:rPr lang="es-ES" sz="2400" b="1" dirty="0"/>
              <a:t>entra en vigor el 1-1-2023.</a:t>
            </a:r>
          </a:p>
          <a:p>
            <a:pPr algn="just"/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Se introduce un nuevo </a:t>
            </a:r>
            <a:r>
              <a:rPr lang="es-ES" sz="2400" b="1" dirty="0"/>
              <a:t>sistema de cotización basado en los rendimientos reales declarados fiscalmente.</a:t>
            </a:r>
          </a:p>
          <a:p>
            <a:pPr algn="just"/>
            <a:endParaRPr lang="es-ES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La implantación se hará de forma </a:t>
            </a:r>
            <a:r>
              <a:rPr lang="es-ES" sz="2400" b="1" dirty="0"/>
              <a:t>gradual.</a:t>
            </a:r>
            <a:r>
              <a:rPr lang="es-ES" sz="2400" dirty="0"/>
              <a:t> </a:t>
            </a:r>
          </a:p>
          <a:p>
            <a:pPr algn="just"/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El nuevo sistema se desplegará en un período </a:t>
            </a:r>
            <a:r>
              <a:rPr lang="es-ES" sz="2400" b="1" dirty="0"/>
              <a:t>máximo de 9 años, con revisiones periódicas cada 3 años. </a:t>
            </a:r>
            <a:r>
              <a:rPr lang="es-ES" sz="2400" dirty="0"/>
              <a:t>El período inicial de implantación va de 2023 a 2025 (D.T. 1ª).</a:t>
            </a:r>
          </a:p>
          <a:p>
            <a:pPr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4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195685"/>
            <a:ext cx="768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2. Entrada en vigor y período de implantación.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F5614E-9B53-FC42-FFF4-B26E619E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192094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81541" y="1657350"/>
            <a:ext cx="86289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/>
              <a:t>Obligación de cotizar en función de los rendimientos anuales obtenidos </a:t>
            </a:r>
            <a:r>
              <a:rPr lang="es-ES" sz="2400" dirty="0"/>
              <a:t>en el ejercicio de sus actividades económicas, empresariales o profesionales.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 </a:t>
            </a:r>
            <a:r>
              <a:rPr lang="es-ES" sz="2400" b="1" dirty="0"/>
              <a:t>Base de cotización:</a:t>
            </a:r>
          </a:p>
          <a:p>
            <a:pPr lvl="1" algn="just"/>
            <a:r>
              <a:rPr lang="es-ES" sz="2400" dirty="0"/>
              <a:t>Para su </a:t>
            </a:r>
            <a:r>
              <a:rPr lang="es-ES" sz="2400" u="sng" dirty="0"/>
              <a:t>determinación</a:t>
            </a:r>
            <a:r>
              <a:rPr lang="es-ES" sz="2400" dirty="0"/>
              <a:t> se tendrán en cuenta </a:t>
            </a:r>
            <a:r>
              <a:rPr lang="es-ES" sz="2400" i="1" dirty="0"/>
              <a:t>“la totalidad de los rendimientos netos obtenidos, durante cada año natural, por sus distintas actividades profesionales o económicas, […] con independencia de que las realicen a título individual o como socios […], siempre y cuando no deban figurar por ellas en alta como trabajadores por cuenta ajena o asimilados a estos”.</a:t>
            </a:r>
          </a:p>
          <a:p>
            <a:pPr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5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1352" y="1195685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3. Cotización y recaudación.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CCB5075-2C6C-914B-8915-FBA9814C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166586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79373" y="1293341"/>
            <a:ext cx="863975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La Ley de Presupuestos Generales del Estado (PGE) establecerá </a:t>
            </a:r>
            <a:r>
              <a:rPr lang="es-ES" b="1" dirty="0"/>
              <a:t>anualmente</a:t>
            </a:r>
            <a:r>
              <a:rPr lang="es-ES" dirty="0"/>
              <a:t> una tabla general y una reducida de bases de cotización, divididas en tramos de importes de </a:t>
            </a:r>
            <a:r>
              <a:rPr lang="es-ES" b="1" dirty="0"/>
              <a:t>rendimientos netos mensuales. </a:t>
            </a:r>
          </a:p>
          <a:p>
            <a:pPr algn="just"/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Los </a:t>
            </a:r>
            <a:r>
              <a:rPr lang="es-ES" b="1" dirty="0"/>
              <a:t>rendimientos netos</a:t>
            </a:r>
            <a:r>
              <a:rPr lang="es-ES" dirty="0"/>
              <a:t> se calcularán deduciendo de los ingresos todos los gastos producidos en ejercicio de la actividad y necesarios para la obtención de ingresos del autónomo.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1100" dirty="0"/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dirty="0"/>
              <a:t>Adicionalmente se aplica a esa cantidad una deducción por gastos genéricos del 7% (3% para los autónomos societarios). </a:t>
            </a:r>
          </a:p>
          <a:p>
            <a:pPr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La </a:t>
            </a:r>
            <a:r>
              <a:rPr lang="es-ES" u="sng" dirty="0"/>
              <a:t>cotización al RETA se efectuará en función de los rendimientos anuales obtenidos</a:t>
            </a:r>
            <a:r>
              <a:rPr lang="es-ES" dirty="0"/>
              <a:t>: el trabajador deberá elegir la base de cotización mensual que corresponda en función de su previsión de rendimientos netos anuales. </a:t>
            </a:r>
          </a:p>
          <a:p>
            <a:pPr lvl="1" algn="just"/>
            <a:endParaRPr lang="es-E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/>
              <a:t>Las bases elegidas tendrán </a:t>
            </a:r>
            <a:r>
              <a:rPr lang="es-ES" b="1" dirty="0"/>
              <a:t>carácter provisional</a:t>
            </a:r>
            <a:r>
              <a:rPr lang="es-ES" dirty="0"/>
              <a:t>, hasta que se proceda a su </a:t>
            </a:r>
            <a:r>
              <a:rPr lang="es-ES" u="sng" dirty="0"/>
              <a:t>regularización.</a:t>
            </a:r>
          </a:p>
          <a:p>
            <a:pPr marL="317500" algn="just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6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3. 1. Base de cotización (artículo 308.1 LGSS). (1)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157655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664043" y="1657350"/>
            <a:ext cx="86250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Con el nuevo sistema lo primero que tendrá que hacer el trabajador autónomo es contabilizar sus </a:t>
            </a:r>
            <a:r>
              <a:rPr lang="es-ES" b="1" dirty="0"/>
              <a:t>rendimientos netos en promedio mensual:</a:t>
            </a:r>
          </a:p>
          <a:p>
            <a:pPr algn="ctr"/>
            <a:r>
              <a:rPr lang="es-ES" sz="1600" dirty="0"/>
              <a:t>	</a:t>
            </a:r>
          </a:p>
          <a:p>
            <a:pPr algn="ctr"/>
            <a:r>
              <a:rPr lang="es-ES" sz="1600" dirty="0"/>
              <a:t>Promedio mensual de los rendimientos netos =</a:t>
            </a:r>
          </a:p>
          <a:p>
            <a:pPr algn="ctr"/>
            <a:r>
              <a:rPr lang="es-ES" sz="1600" dirty="0"/>
              <a:t>(Ingresos – Gastos – 7% (o 3%) / Nº días naturales de alta)*30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autónomo elige una base de cotización dentro del tramo en que se encuentre su previsión de rendimientos.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Podrá solicitar el cambio de su base de cotización hasta 6 veces al año.</a:t>
            </a:r>
          </a:p>
          <a:p>
            <a:pPr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Sobre la base de cotización se aplicarán los tipos de cotización (se fijan en la Ley de PGE).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7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46422" y="1059349"/>
            <a:ext cx="7973128" cy="479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5A9DD"/>
                </a:solidFill>
              </a:rPr>
              <a:t>4. Bases y tipos de cotización.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CCB5075-2C6C-914B-8915-FBA9814C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511"/>
            <a:ext cx="4114800" cy="365125"/>
          </a:xfrm>
        </p:spPr>
        <p:txBody>
          <a:bodyPr/>
          <a:lstStyle/>
          <a:p>
            <a:r>
              <a:rPr lang="es-ES" dirty="0"/>
              <a:t>18/05/2023</a:t>
            </a:r>
          </a:p>
        </p:txBody>
      </p:sp>
    </p:spTree>
    <p:extLst>
      <p:ext uri="{BB962C8B-B14F-4D97-AF65-F5344CB8AC3E}">
        <p14:creationId xmlns:p14="http://schemas.microsoft.com/office/powerpoint/2010/main" val="260391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81541" y="1278824"/>
            <a:ext cx="863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marL="317500" algn="just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8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4. 1. Detalle de bases y cuotas por tramos de cotización.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18/05/2023</a:t>
            </a: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A4D81287-2E7C-F20D-85F6-17D462CCA3D5}"/>
              </a:ext>
            </a:extLst>
          </p:cNvPr>
          <p:cNvGraphicFramePr>
            <a:graphicFrameLocks noGrp="1"/>
          </p:cNvGraphicFramePr>
          <p:nvPr/>
        </p:nvGraphicFramePr>
        <p:xfrm>
          <a:off x="1741352" y="1531204"/>
          <a:ext cx="7864041" cy="4899260"/>
        </p:xfrm>
        <a:graphic>
          <a:graphicData uri="http://schemas.openxmlformats.org/drawingml/2006/table">
            <a:tbl>
              <a:tblPr firstRow="1" firstCol="1" bandRow="1"/>
              <a:tblGrid>
                <a:gridCol w="1110585">
                  <a:extLst>
                    <a:ext uri="{9D8B030D-6E8A-4147-A177-3AD203B41FA5}">
                      <a16:colId xmlns:a16="http://schemas.microsoft.com/office/drawing/2014/main" val="2823572122"/>
                    </a:ext>
                  </a:extLst>
                </a:gridCol>
                <a:gridCol w="1577652">
                  <a:extLst>
                    <a:ext uri="{9D8B030D-6E8A-4147-A177-3AD203B41FA5}">
                      <a16:colId xmlns:a16="http://schemas.microsoft.com/office/drawing/2014/main" val="3984285974"/>
                    </a:ext>
                  </a:extLst>
                </a:gridCol>
                <a:gridCol w="1577652">
                  <a:extLst>
                    <a:ext uri="{9D8B030D-6E8A-4147-A177-3AD203B41FA5}">
                      <a16:colId xmlns:a16="http://schemas.microsoft.com/office/drawing/2014/main" val="3766804915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3695615096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3025462508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1647853208"/>
                    </a:ext>
                  </a:extLst>
                </a:gridCol>
                <a:gridCol w="899538">
                  <a:extLst>
                    <a:ext uri="{9D8B030D-6E8A-4147-A177-3AD203B41FA5}">
                      <a16:colId xmlns:a16="http://schemas.microsoft.com/office/drawing/2014/main" val="2485630139"/>
                    </a:ext>
                  </a:extLst>
                </a:gridCol>
              </a:tblGrid>
              <a:tr h="45478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Tramos de rendimientos  netos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mínima/€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€/mes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máxima/€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€/mes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46783"/>
                  </a:ext>
                </a:extLst>
              </a:tr>
              <a:tr h="271319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Tabla reducida.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670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751,63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234,51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849,66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265,09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28555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670 y &lt;=900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849,67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280,80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8048"/>
                  </a:ext>
                </a:extLst>
              </a:tr>
              <a:tr h="2713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&gt;900 y &lt;1.166,70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898,69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280,39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1.166,70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364,01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41441"/>
                  </a:ext>
                </a:extLst>
              </a:tr>
              <a:tr h="271319">
                <a:tc rowSpan="11">
                  <a:txBody>
                    <a:bodyPr/>
                    <a:lstStyle/>
                    <a:p>
                      <a:pPr algn="just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Tabla general.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= 1.166,70 y &lt;=1.300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950,98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296,71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75142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1.300 y &lt;=1.500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960,78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299,76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45582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1.500 y &lt;=1.700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960,78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299,76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96946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1.700 y &lt;=1.850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1.013,07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316,08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577,20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16530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1.850 y &lt;=2.030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1.029,41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321,18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633,36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13470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2.030 y &lt;=2.330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1.045,75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326,27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726,96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02073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2.330 y &lt;=2.760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1.078,43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336,47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861,12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92752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2.760 y &lt;=3.190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1.143,79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356,86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995,28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32880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3.190 y &lt;=3.620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1.209,15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377,25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1.129,44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45538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3.620 y &lt;=4.050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1.274,51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397,65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6732"/>
                  </a:ext>
                </a:extLst>
              </a:tr>
              <a:tr h="258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4.050 y &lt;=6.000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1.372,55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428,24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4.495,50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52080"/>
                  </a:ext>
                </a:extLst>
              </a:tr>
              <a:tr h="27131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1.633,99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509,8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4.495,50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1.402,60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67920"/>
                  </a:ext>
                </a:extLst>
              </a:tr>
              <a:tr h="2584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base máxima de cotización se ha modificado en la LPGE para el 2023 de 4,139,40€ a 4,495,50€.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22226"/>
                  </a:ext>
                </a:extLst>
              </a:tr>
              <a:tr h="2584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tipo de cotización también ha cambiado del 30,6% al 31,2%.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70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41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B5C987E-A2DA-462C-8A8C-4893FF10ADBF}"/>
              </a:ext>
            </a:extLst>
          </p:cNvPr>
          <p:cNvSpPr/>
          <p:nvPr/>
        </p:nvSpPr>
        <p:spPr>
          <a:xfrm>
            <a:off x="1741352" y="427535"/>
            <a:ext cx="7687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55A9DD"/>
                </a:solidFill>
              </a:rPr>
              <a:t>Nuevo sistema de cotización de autónomos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F1D1E7-F903-49AA-A477-25D8DA268850}"/>
              </a:ext>
            </a:extLst>
          </p:cNvPr>
          <p:cNvSpPr txBox="1"/>
          <p:nvPr/>
        </p:nvSpPr>
        <p:spPr>
          <a:xfrm>
            <a:off x="1779373" y="1293341"/>
            <a:ext cx="863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marL="317500" algn="just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CF5AB-915D-4412-9478-876A9D5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31FD-B4E4-4264-9AB5-0C5A67F56182}" type="slidenum">
              <a:rPr lang="es-ES" smtClean="0"/>
              <a:t>9</a:t>
            </a:fld>
            <a:endParaRPr lang="es-ES" dirty="0"/>
          </a:p>
        </p:txBody>
      </p:sp>
      <p:pic>
        <p:nvPicPr>
          <p:cNvPr id="6" name="Imagen 5" descr="C:\Users\natalia.MUPITI\Desktop\logomupiti.gif">
            <a:extLst>
              <a:ext uri="{FF2B5EF4-FFF2-40B4-BE49-F238E27FC236}">
                <a16:creationId xmlns:a16="http://schemas.microsoft.com/office/drawing/2014/main" id="{D2CDE81E-080F-8A4B-947A-2538C9F6C47F}"/>
              </a:ext>
            </a:extLst>
          </p:cNvPr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9550" y="427535"/>
            <a:ext cx="699577" cy="631814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360769-4102-4326-9594-64DD35689223}"/>
              </a:ext>
            </a:extLst>
          </p:cNvPr>
          <p:cNvSpPr/>
          <p:nvPr/>
        </p:nvSpPr>
        <p:spPr>
          <a:xfrm>
            <a:off x="1781541" y="933203"/>
            <a:ext cx="797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55A9DD"/>
                </a:solidFill>
              </a:rPr>
              <a:t>4. 1. Detalle de bases y cuotas por tramos de cotización.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9D77C0D-D8C9-6777-07F5-B97621D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ES" dirty="0"/>
              <a:t>18/05/2023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30D47D3-F241-2A1F-6784-E9F61E91F309}"/>
              </a:ext>
            </a:extLst>
          </p:cNvPr>
          <p:cNvGraphicFramePr>
            <a:graphicFrameLocks noGrp="1"/>
          </p:cNvGraphicFramePr>
          <p:nvPr/>
        </p:nvGraphicFramePr>
        <p:xfrm>
          <a:off x="1741351" y="1531205"/>
          <a:ext cx="7687873" cy="4562667"/>
        </p:xfrm>
        <a:graphic>
          <a:graphicData uri="http://schemas.openxmlformats.org/drawingml/2006/table">
            <a:tbl>
              <a:tblPr/>
              <a:tblGrid>
                <a:gridCol w="1085705">
                  <a:extLst>
                    <a:ext uri="{9D8B030D-6E8A-4147-A177-3AD203B41FA5}">
                      <a16:colId xmlns:a16="http://schemas.microsoft.com/office/drawing/2014/main" val="3817775232"/>
                    </a:ext>
                  </a:extLst>
                </a:gridCol>
                <a:gridCol w="1542310">
                  <a:extLst>
                    <a:ext uri="{9D8B030D-6E8A-4147-A177-3AD203B41FA5}">
                      <a16:colId xmlns:a16="http://schemas.microsoft.com/office/drawing/2014/main" val="1425142163"/>
                    </a:ext>
                  </a:extLst>
                </a:gridCol>
                <a:gridCol w="1542310">
                  <a:extLst>
                    <a:ext uri="{9D8B030D-6E8A-4147-A177-3AD203B41FA5}">
                      <a16:colId xmlns:a16="http://schemas.microsoft.com/office/drawing/2014/main" val="3535492305"/>
                    </a:ext>
                  </a:extLst>
                </a:gridCol>
                <a:gridCol w="879387">
                  <a:extLst>
                    <a:ext uri="{9D8B030D-6E8A-4147-A177-3AD203B41FA5}">
                      <a16:colId xmlns:a16="http://schemas.microsoft.com/office/drawing/2014/main" val="902457889"/>
                    </a:ext>
                  </a:extLst>
                </a:gridCol>
                <a:gridCol w="879387">
                  <a:extLst>
                    <a:ext uri="{9D8B030D-6E8A-4147-A177-3AD203B41FA5}">
                      <a16:colId xmlns:a16="http://schemas.microsoft.com/office/drawing/2014/main" val="2861669629"/>
                    </a:ext>
                  </a:extLst>
                </a:gridCol>
                <a:gridCol w="879387">
                  <a:extLst>
                    <a:ext uri="{9D8B030D-6E8A-4147-A177-3AD203B41FA5}">
                      <a16:colId xmlns:a16="http://schemas.microsoft.com/office/drawing/2014/main" val="486130653"/>
                    </a:ext>
                  </a:extLst>
                </a:gridCol>
                <a:gridCol w="879387">
                  <a:extLst>
                    <a:ext uri="{9D8B030D-6E8A-4147-A177-3AD203B41FA5}">
                      <a16:colId xmlns:a16="http://schemas.microsoft.com/office/drawing/2014/main" val="660259443"/>
                    </a:ext>
                  </a:extLst>
                </a:gridCol>
              </a:tblGrid>
              <a:tr h="473484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Tramos de rendimientos  netos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mínima/€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€/mes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máxima/€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 €/mes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057444"/>
                  </a:ext>
                </a:extLst>
              </a:tr>
              <a:tr h="282477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Tabla reducida.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670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735,29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229,41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816,98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254,90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77535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670 y &lt;=900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816,99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254,90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280,80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46715"/>
                  </a:ext>
                </a:extLst>
              </a:tr>
              <a:tr h="2824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&gt;900 y &lt;1.166,70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872,55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272,24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1.166,70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364,01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451531"/>
                  </a:ext>
                </a:extLst>
              </a:tr>
              <a:tr h="282477">
                <a:tc rowSpan="11">
                  <a:txBody>
                    <a:bodyPr/>
                    <a:lstStyle/>
                    <a:p>
                      <a:pPr algn="just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Tabla general.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= 1.166,70 y &lt;=1.300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950,98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296,71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10630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1.300 y &lt;=1.500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960,78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299,76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2152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1.500 y &lt;=1.700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960,78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299,76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907370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1.700 y &lt;=1.850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1.045,75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326,27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577,20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22068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1.850 y &lt;=2.030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1.062,09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331,37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633,36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2030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2.030 y &lt;=2.330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1.078,43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336,47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726,96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14199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2.330 y &lt;=2.760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1.111,11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346,67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861,12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97261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2.760 y &lt;=3.190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1.176,47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367,06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995,28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72168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3.190 y &lt;=3.620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1.241,83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387,45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1.129,44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994049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3.620 y &lt;=4.050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1.307,19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407,84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4.050,00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1.263,60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09696"/>
                  </a:ext>
                </a:extLst>
              </a:tr>
              <a:tr h="269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4.050 y &lt;=6.000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1.454,25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453,73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1.291,49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24546"/>
                  </a:ext>
                </a:extLst>
              </a:tr>
              <a:tr h="2824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1.732,03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540,39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4.139,40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1.291,49</a:t>
                      </a:r>
                    </a:p>
                  </a:txBody>
                  <a:tcPr marL="0" marR="857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6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051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3964</Words>
  <Application>Microsoft Office PowerPoint</Application>
  <PresentationFormat>Panorámica</PresentationFormat>
  <Paragraphs>691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Courier New</vt:lpstr>
      <vt:lpstr>OpenSans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Sanz Fernández</dc:creator>
  <cp:lastModifiedBy>Israel Del Castillo Bargos (Mupiti)</cp:lastModifiedBy>
  <cp:revision>103</cp:revision>
  <cp:lastPrinted>2022-09-12T08:26:36Z</cp:lastPrinted>
  <dcterms:created xsi:type="dcterms:W3CDTF">2022-05-31T08:28:48Z</dcterms:created>
  <dcterms:modified xsi:type="dcterms:W3CDTF">2023-05-24T09:21:25Z</dcterms:modified>
</cp:coreProperties>
</file>